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0" r:id="rId5"/>
    <p:sldId id="286" r:id="rId6"/>
    <p:sldId id="268" r:id="rId7"/>
    <p:sldId id="261" r:id="rId8"/>
    <p:sldId id="266" r:id="rId9"/>
    <p:sldId id="267" r:id="rId10"/>
    <p:sldId id="263" r:id="rId11"/>
    <p:sldId id="282" r:id="rId12"/>
    <p:sldId id="264" r:id="rId13"/>
    <p:sldId id="285" r:id="rId14"/>
    <p:sldId id="265" r:id="rId15"/>
    <p:sldId id="270" r:id="rId16"/>
    <p:sldId id="269" r:id="rId17"/>
    <p:sldId id="272" r:id="rId18"/>
    <p:sldId id="276" r:id="rId19"/>
    <p:sldId id="277" r:id="rId20"/>
    <p:sldId id="283" r:id="rId21"/>
    <p:sldId id="273" r:id="rId22"/>
    <p:sldId id="274" r:id="rId23"/>
    <p:sldId id="275" r:id="rId24"/>
    <p:sldId id="271" r:id="rId25"/>
    <p:sldId id="284" r:id="rId26"/>
    <p:sldId id="287" r:id="rId27"/>
    <p:sldId id="278" r:id="rId28"/>
  </p:sldIdLst>
  <p:sldSz cx="12192000" cy="6858000"/>
  <p:notesSz cx="6858000" cy="9144000"/>
  <p:embeddedFontLst>
    <p:embeddedFont>
      <p:font typeface="휴먼범석체" panose="020D0604000000000000" pitchFamily="50" charset="-127"/>
      <p:regular r:id="rId30"/>
    </p:embeddedFont>
    <p:embeddedFont>
      <p:font typeface="Britannic Bold" panose="020B0903060703020204" pitchFamily="34" charset="0"/>
      <p:regular r:id="rId31"/>
    </p:embeddedFont>
    <p:embeddedFont>
      <p:font typeface="Congenial SemiBold" panose="02000503040000020004" pitchFamily="2" charset="0"/>
      <p:bold r:id="rId32"/>
      <p:boldItalic r:id="rId33"/>
    </p:embeddedFont>
    <p:embeddedFont>
      <p:font typeface="LG Smart UI SemiBold" panose="020B0700000101010101" pitchFamily="50" charset="-127"/>
      <p:bold r:id="rId34"/>
    </p:embeddedFont>
    <p:embeddedFont>
      <p:font typeface="LINE Seed Sans KR Bold" panose="020B0603020203020204" pitchFamily="50" charset="-127"/>
      <p:bold r:id="rId35"/>
    </p:embeddedFont>
    <p:embeddedFont>
      <p:font typeface="LINE Seed Sans KR Regular" panose="020B0603020203020204" pitchFamily="50" charset="-127"/>
      <p:regular r:id="rId36"/>
    </p:embeddedFont>
    <p:embeddedFont>
      <p:font typeface="LINE Seed Sans KR Thin" panose="020B0603020203020204" pitchFamily="50" charset="-127"/>
      <p:regular r:id="rId37"/>
    </p:embeddedFont>
    <p:embeddedFont>
      <p:font typeface="ONE 모바일고딕 Bold" panose="00000800000000000000" pitchFamily="2" charset="-127"/>
      <p:bold r:id="rId38"/>
    </p:embeddedFont>
    <p:embeddedFont>
      <p:font typeface="ONE 모바일고딕 Regular" panose="00000500000000000000" pitchFamily="2" charset="-127"/>
      <p:regular r:id="rId39"/>
    </p:embeddedFont>
    <p:embeddedFont>
      <p:font typeface="Wingdings 3" panose="05040102010807070707" pitchFamily="18" charset="2"/>
      <p:regular r:id="rId40"/>
    </p:embeddedFont>
    <p:embeddedFont>
      <p:font typeface="나눔손글씨 미니 손글씨" panose="02000503000000000000" pitchFamily="2" charset="-127"/>
      <p:regular r:id="rId41"/>
    </p:embeddedFont>
    <p:embeddedFont>
      <p:font typeface="둥근모꼴" panose="020B0500000000000000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밀양영남루체" panose="02020603020101020101" pitchFamily="18" charset="-127"/>
      <p:regular r:id="rId45"/>
    </p:embeddedFont>
    <p:embeddedFont>
      <p:font typeface="한컴 말랑말랑 Bold" panose="020F0803000000000000" pitchFamily="50" charset="-127"/>
      <p:bold r:id="rId46"/>
    </p:embeddedFont>
    <p:embeddedFont>
      <p:font typeface="한컴 말랑말랑 Regular" panose="020F0303000000000000" pitchFamily="50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4472C4"/>
    <a:srgbClr val="FFFFFF"/>
    <a:srgbClr val="ECF3FA"/>
    <a:srgbClr val="EA7B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1FBA6-B948-4C4B-820D-99610DA67635}" v="66" dt="2023-06-11T11:41:50.667"/>
    <p1510:client id="{F0345FF1-DB6E-4A8D-A986-2A4603B5A9F4}" v="4" dt="2023-06-11T23:24:34.957"/>
  </p1510:revLst>
</p1510:revInfo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78057" autoAdjust="0"/>
  </p:normalViewPr>
  <p:slideViewPr>
    <p:cSldViewPr snapToGrid="0" showGuides="1">
      <p:cViewPr varScale="1">
        <p:scale>
          <a:sx n="86" d="100"/>
          <a:sy n="86" d="100"/>
        </p:scale>
        <p:origin x="100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지연" userId="6dbfc9a5af58a46b" providerId="LiveId" clId="{F0345FF1-DB6E-4A8D-A986-2A4603B5A9F4}"/>
    <pc:docChg chg="modSld">
      <pc:chgData name="김 지연" userId="6dbfc9a5af58a46b" providerId="LiveId" clId="{F0345FF1-DB6E-4A8D-A986-2A4603B5A9F4}" dt="2023-06-11T23:24:36.555" v="115" actId="20577"/>
      <pc:docMkLst>
        <pc:docMk/>
      </pc:docMkLst>
      <pc:sldChg chg="addSp modSp mod">
        <pc:chgData name="김 지연" userId="6dbfc9a5af58a46b" providerId="LiveId" clId="{F0345FF1-DB6E-4A8D-A986-2A4603B5A9F4}" dt="2023-06-11T23:14:53.102" v="56" actId="14100"/>
        <pc:sldMkLst>
          <pc:docMk/>
          <pc:sldMk cId="3253499076" sldId="263"/>
        </pc:sldMkLst>
        <pc:spChg chg="mod">
          <ac:chgData name="김 지연" userId="6dbfc9a5af58a46b" providerId="LiveId" clId="{F0345FF1-DB6E-4A8D-A986-2A4603B5A9F4}" dt="2023-06-11T23:14:06.155" v="24" actId="1038"/>
          <ac:spMkLst>
            <pc:docMk/>
            <pc:sldMk cId="3253499076" sldId="263"/>
            <ac:spMk id="27" creationId="{2E501B63-E714-1E7E-16AE-D3E42D0E91D9}"/>
          </ac:spMkLst>
        </pc:spChg>
        <pc:spChg chg="mod">
          <ac:chgData name="김 지연" userId="6dbfc9a5af58a46b" providerId="LiveId" clId="{F0345FF1-DB6E-4A8D-A986-2A4603B5A9F4}" dt="2023-06-11T23:14:06.155" v="24" actId="1038"/>
          <ac:spMkLst>
            <pc:docMk/>
            <pc:sldMk cId="3253499076" sldId="263"/>
            <ac:spMk id="35" creationId="{2EFD5475-7C83-52BD-7986-0272C8DCE421}"/>
          </ac:spMkLst>
        </pc:spChg>
        <pc:spChg chg="add mod">
          <ac:chgData name="김 지연" userId="6dbfc9a5af58a46b" providerId="LiveId" clId="{F0345FF1-DB6E-4A8D-A986-2A4603B5A9F4}" dt="2023-06-11T23:14:49.271" v="55" actId="1076"/>
          <ac:spMkLst>
            <pc:docMk/>
            <pc:sldMk cId="3253499076" sldId="263"/>
            <ac:spMk id="46" creationId="{6E3C8768-5962-DF4A-AAC6-DAF01F86FCAD}"/>
          </ac:spMkLst>
        </pc:spChg>
        <pc:cxnChg chg="mod">
          <ac:chgData name="김 지연" userId="6dbfc9a5af58a46b" providerId="LiveId" clId="{F0345FF1-DB6E-4A8D-A986-2A4603B5A9F4}" dt="2023-06-11T23:14:06.155" v="24" actId="1038"/>
          <ac:cxnSpMkLst>
            <pc:docMk/>
            <pc:sldMk cId="3253499076" sldId="263"/>
            <ac:cxnSpMk id="41" creationId="{B471F2EE-31B9-22D8-E516-AD7C08D30710}"/>
          </ac:cxnSpMkLst>
        </pc:cxnChg>
        <pc:cxnChg chg="mod">
          <ac:chgData name="김 지연" userId="6dbfc9a5af58a46b" providerId="LiveId" clId="{F0345FF1-DB6E-4A8D-A986-2A4603B5A9F4}" dt="2023-06-11T23:14:12.369" v="47" actId="1037"/>
          <ac:cxnSpMkLst>
            <pc:docMk/>
            <pc:sldMk cId="3253499076" sldId="263"/>
            <ac:cxnSpMk id="42" creationId="{FED1D3F7-3E13-F6EB-38B3-41176227B225}"/>
          </ac:cxnSpMkLst>
        </pc:cxnChg>
        <pc:cxnChg chg="add mod">
          <ac:chgData name="김 지연" userId="6dbfc9a5af58a46b" providerId="LiveId" clId="{F0345FF1-DB6E-4A8D-A986-2A4603B5A9F4}" dt="2023-06-11T23:14:53.102" v="56" actId="14100"/>
          <ac:cxnSpMkLst>
            <pc:docMk/>
            <pc:sldMk cId="3253499076" sldId="263"/>
            <ac:cxnSpMk id="47" creationId="{1E8B2B4D-A736-F129-21F7-ACE1B31DE0F7}"/>
          </ac:cxnSpMkLst>
        </pc:cxnChg>
      </pc:sldChg>
      <pc:sldChg chg="modSp mod">
        <pc:chgData name="김 지연" userId="6dbfc9a5af58a46b" providerId="LiveId" clId="{F0345FF1-DB6E-4A8D-A986-2A4603B5A9F4}" dt="2023-06-11T23:24:36.555" v="115" actId="20577"/>
        <pc:sldMkLst>
          <pc:docMk/>
          <pc:sldMk cId="1565853765" sldId="287"/>
        </pc:sldMkLst>
        <pc:spChg chg="mod">
          <ac:chgData name="김 지연" userId="6dbfc9a5af58a46b" providerId="LiveId" clId="{F0345FF1-DB6E-4A8D-A986-2A4603B5A9F4}" dt="2023-06-11T23:23:36.295" v="81" actId="20577"/>
          <ac:spMkLst>
            <pc:docMk/>
            <pc:sldMk cId="1565853765" sldId="287"/>
            <ac:spMk id="2" creationId="{418C4B82-1792-E590-B018-25D44EEE9F60}"/>
          </ac:spMkLst>
        </pc:spChg>
        <pc:spChg chg="mod">
          <ac:chgData name="김 지연" userId="6dbfc9a5af58a46b" providerId="LiveId" clId="{F0345FF1-DB6E-4A8D-A986-2A4603B5A9F4}" dt="2023-06-11T23:24:36.555" v="115" actId="20577"/>
          <ac:spMkLst>
            <pc:docMk/>
            <pc:sldMk cId="1565853765" sldId="287"/>
            <ac:spMk id="7" creationId="{EF2FEB11-132E-32A6-8BED-DB2012BEC328}"/>
          </ac:spMkLst>
        </pc:spChg>
        <pc:picChg chg="mod">
          <ac:chgData name="김 지연" userId="6dbfc9a5af58a46b" providerId="LiveId" clId="{F0345FF1-DB6E-4A8D-A986-2A4603B5A9F4}" dt="2023-06-11T23:23:19.696" v="75" actId="14100"/>
          <ac:picMkLst>
            <pc:docMk/>
            <pc:sldMk cId="1565853765" sldId="287"/>
            <ac:picMk id="20" creationId="{6F2D8B82-2BBA-D37D-3100-5DE612CEB6E5}"/>
          </ac:picMkLst>
        </pc:picChg>
        <pc:picChg chg="mod">
          <ac:chgData name="김 지연" userId="6dbfc9a5af58a46b" providerId="LiveId" clId="{F0345FF1-DB6E-4A8D-A986-2A4603B5A9F4}" dt="2023-06-11T23:24:23.709" v="105" actId="14100"/>
          <ac:picMkLst>
            <pc:docMk/>
            <pc:sldMk cId="1565853765" sldId="287"/>
            <ac:picMk id="23" creationId="{C2B869F1-0E9C-D85C-D2F5-EDA382B8BB6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FC9EF-C2CE-41AC-9CEC-6A456A08366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C0085-5221-4631-81C9-B4E420541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1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5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95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96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93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/>
              <a:t>- https://www.hospitaltimes.co.uk/beyond-the-buzzwords-accelerating-digital-in-hospitals/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0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314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/>
              <a:t>- https://www.ramsoft.com/radiology-emr-software</a:t>
            </a:r>
          </a:p>
          <a:p>
            <a:r>
              <a:rPr lang="en-US" altLang="ko-KR" dirty="0"/>
              <a:t>https://aviditymedicaldesignblog.com/2019/09/23/3-reasons-why-you-need-to-know-what-doctors-add-to-your-chart-after-every-appointment/</a:t>
            </a:r>
          </a:p>
          <a:p>
            <a:r>
              <a:rPr lang="en-US" altLang="ko-KR" dirty="0"/>
              <a:t>https://www.medusahcs.com/electronic-medical-records/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74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김제시체L" panose="02030504000101010101" pitchFamily="18" charset="-127"/>
              <a:ea typeface="김제시체L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66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</a:t>
            </a:r>
            <a:br>
              <a:rPr lang="en-US" altLang="ko-KR" dirty="0"/>
            </a:br>
            <a:r>
              <a:rPr lang="ko-KR" altLang="en-US" dirty="0"/>
              <a:t>의사  </a:t>
            </a:r>
            <a:r>
              <a:rPr lang="en-US" altLang="ko-KR" dirty="0"/>
              <a:t>- https://www.getdoc.com/orthopaedic-doctor-vs-chiropractor/</a:t>
            </a:r>
          </a:p>
          <a:p>
            <a:r>
              <a:rPr lang="ko-KR" altLang="en-US" dirty="0"/>
              <a:t>영상촬영사 </a:t>
            </a:r>
            <a:r>
              <a:rPr lang="en-US" altLang="ko-KR" dirty="0"/>
              <a:t>- https://www.aucmed.edu/about/blog/how-to-become-a-radiologist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2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우리가 개발하기 위한 환경 구축에 </a:t>
            </a:r>
            <a:r>
              <a:rPr kumimoji="1" lang="ko-KR" altLang="en-US" dirty="0" err="1"/>
              <a:t>대한것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x-none" dirty="0" err="1"/>
              <a:t>Svn</a:t>
            </a:r>
            <a:r>
              <a:rPr kumimoji="1" lang="ko-KR" altLang="en-US" dirty="0"/>
              <a:t>은 형상관리로 </a:t>
            </a:r>
            <a:r>
              <a:rPr kumimoji="1" lang="ko-KR" altLang="en-US" dirty="0" err="1"/>
              <a:t>사용하는거지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server</a:t>
            </a:r>
            <a:r>
              <a:rPr kumimoji="1" lang="ko-KR" altLang="en-US" dirty="0"/>
              <a:t>가 아님</a:t>
            </a:r>
            <a:endParaRPr kumimoji="1" lang="en-US" altLang="ko-KR" dirty="0"/>
          </a:p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24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x-none" altLang="en-US" dirty="0"/>
              <a:t>실제로</a:t>
            </a:r>
            <a:r>
              <a:rPr kumimoji="1" lang="ko-KR" altLang="en-US" dirty="0"/>
              <a:t> 우리가 사용한 외부 기술에 대한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전자정부프레임워크라는</a:t>
            </a:r>
            <a:r>
              <a:rPr kumimoji="1" lang="ko-KR" altLang="en-US" dirty="0"/>
              <a:t> 툴을 사용한 것이고 그 안에 </a:t>
            </a:r>
            <a:r>
              <a:rPr kumimoji="1" lang="en-US" altLang="ko-KR" dirty="0"/>
              <a:t>spring</a:t>
            </a:r>
            <a:r>
              <a:rPr kumimoji="1" lang="ko-KR" altLang="en-US" dirty="0"/>
              <a:t>이 들어가 잇는 것임 </a:t>
            </a:r>
            <a:endParaRPr kumimoji="1" lang="en-US" altLang="ko-KR" dirty="0"/>
          </a:p>
          <a:p>
            <a:r>
              <a:rPr kumimoji="1" lang="en-US" altLang="x-none" dirty="0"/>
              <a:t>Spring</a:t>
            </a:r>
            <a:r>
              <a:rPr kumimoji="1" lang="ko-KR" altLang="en-US" dirty="0"/>
              <a:t>의 버전이 </a:t>
            </a:r>
            <a:r>
              <a:rPr kumimoji="1" lang="ko-KR" altLang="en-US" dirty="0" err="1"/>
              <a:t>전자정부프레임워크가</a:t>
            </a:r>
            <a:r>
              <a:rPr kumimoji="1" lang="ko-KR" altLang="en-US" dirty="0"/>
              <a:t> 될 수 없음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점대로</a:t>
            </a:r>
            <a:r>
              <a:rPr kumimoji="1" lang="ko-KR" altLang="en-US" dirty="0"/>
              <a:t> 기억</a:t>
            </a:r>
            <a:endParaRPr kumimoji="1" lang="en-US" altLang="ko-KR" dirty="0"/>
          </a:p>
          <a:p>
            <a:r>
              <a:rPr kumimoji="1" lang="ko-KR" altLang="en-US" dirty="0"/>
              <a:t>또 우리가 쓰는 </a:t>
            </a:r>
            <a:r>
              <a:rPr kumimoji="1" lang="ko-KR" altLang="en-US" dirty="0" err="1"/>
              <a:t>벨리데이트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시큐리티</a:t>
            </a:r>
            <a:r>
              <a:rPr kumimoji="1" lang="ko-KR" altLang="en-US" dirty="0"/>
              <a:t> 등도 프레임워크가 됨</a:t>
            </a:r>
            <a:endParaRPr kumimoji="1" lang="en-US" altLang="ko-KR" dirty="0"/>
          </a:p>
          <a:p>
            <a:r>
              <a:rPr kumimoji="1" lang="ko-KR" altLang="en-US" dirty="0"/>
              <a:t>프로젝트 관리 툴은 개발 환경에 들어가야 하므로 </a:t>
            </a:r>
            <a:r>
              <a:rPr kumimoji="1" lang="ko-KR" altLang="en-US" dirty="0" err="1"/>
              <a:t>이페이지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보단</a:t>
            </a:r>
            <a:r>
              <a:rPr kumimoji="1" lang="ko-KR" altLang="en-US" dirty="0"/>
              <a:t> 이전 페이지가 더 어울림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우리는 </a:t>
            </a:r>
            <a:r>
              <a:rPr kumimoji="1" lang="en-US" altLang="ko-KR" dirty="0"/>
              <a:t>ajax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최대한 활용해서 </a:t>
            </a:r>
            <a:r>
              <a:rPr kumimoji="1" lang="ko-KR" altLang="en-US" dirty="0" err="1"/>
              <a:t>포틀릿</a:t>
            </a:r>
            <a:r>
              <a:rPr kumimoji="1" lang="ko-KR" altLang="en-US" dirty="0"/>
              <a:t> 환경을 구축한 것이 강점이므로 그게 </a:t>
            </a:r>
            <a:r>
              <a:rPr kumimoji="1" lang="ko-KR" altLang="en-US" dirty="0" err="1"/>
              <a:t>강조됐음</a:t>
            </a:r>
            <a:r>
              <a:rPr kumimoji="1" lang="ko-KR" altLang="en-US" dirty="0"/>
              <a:t> 좋겠음</a:t>
            </a:r>
            <a:endParaRPr kumimoji="1" lang="en-US" altLang="ko-KR" dirty="0"/>
          </a:p>
          <a:p>
            <a:r>
              <a:rPr kumimoji="1" lang="ko-KR" altLang="en-US" dirty="0"/>
              <a:t>공공데이터 포털에서 가져온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활용을 좀더 강조하면 좋을 듯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1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8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0085-5221-4631-81C9-B4E420541C6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43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E555A-2CD8-D56D-06D7-277FBCE37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610318-63A3-1C13-C591-7386024B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6F3667-FEF9-5D6E-199C-6235B03C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BF8F4-E057-BD4F-B3B9-16185C82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57719-DA77-B520-B754-DE62378E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750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3B3D6-9DCB-DE9B-E11D-BF668DD3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E1359D-BBF4-34B6-3DF1-F93A410CC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2AA50-C8A4-5F46-0927-8691AB10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7C420-55C4-A1A2-0B77-D0195982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713418-0475-326C-BE0B-A63EFB88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449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9D0701-5B23-C565-2A47-84586DA9F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590E-C3BC-DB7F-4055-588F9A6F5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EC0DA8-0A84-B919-103F-23A4936D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60B8A-D712-F2A4-2DB2-68735202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DB7967-8F33-37ED-DAF9-059F8212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0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0C5DD-A905-2F6F-851A-5503BCD8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85119-595B-1E11-F6B5-2FCF5B35D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D5676-4245-E16E-DBE8-8DE7F1AFC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B7AF1-5BE7-E01C-37EB-F3BF4DF6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283D-1DA0-CC86-5D13-5ED9F67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929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833DB-BAF4-4674-81F8-F1027046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51A6F7-2022-3834-567B-7B4A1809B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CCB14-EC5E-5A05-6923-B2C7E37D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8ED03-22F1-5361-52A9-2ABD146F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B160EA-1818-C24C-F4E7-08A48A16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25F9D-7FF5-F00B-B83D-C28908E8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47A64-FE10-5F9C-DDCB-CA35B5627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6E09A0-5939-DBFE-77AD-CD321800E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0E0068-6EAB-29B9-D663-0CB4DEB64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04E670-5D5D-45ED-168E-C412DCF7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864796-9833-949D-CFD5-25B2F8DA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74196-2364-5481-462B-6AB9F1FC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43DE2-395F-FF48-F69C-299E85FFD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664C5D-9FB4-ADEC-0769-01793862C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FF01E0-570B-5485-F944-0118F395F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9EEFF8-3AC1-8A29-2DD5-C5B4BBECE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1AF95C-7936-1D4C-2E66-9FFAC35A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4D2E9A-CDA0-C281-EFA4-F4F79010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C39062-6713-7347-489B-A93B2B7F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67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C617B-8751-A0B0-591E-321495A4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457DF9-E948-4C7D-04EB-0707A65F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06A956-83C9-22B8-0F92-2A4525C7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99CE02-E536-EFF3-5637-34178E9B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34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A4451-7BB3-C0A0-285D-33C0AAE3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763350-9EFC-5CC7-7BBB-9E03E599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7B2768-BA99-4207-E165-86939E8A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8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08B82-48C8-152B-A19C-527AE977D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B5DDF-E366-0661-0CD1-7C0882D69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FC1DD0-72B3-6300-C08D-79D7374E2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3763D2-9307-4BAF-5655-FBB13917F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7AE36C-07FA-9F21-8C8D-165F7B5F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4996AA-B588-5AA2-F81C-7EEE4D2E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5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9A98B-339C-6F60-998F-21477D25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3F81B4-B8D7-B502-8BE1-FFEDAB98E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863888-B0ED-A5B9-F6DE-BA2D4F6F2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A3FF03-588D-5B20-5BF0-55AA9678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A6F6DA-2E67-D2C8-C749-943C412A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E7397-C592-514C-F350-3F38CB05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46FC7-914A-5EFC-7EE0-D81074AA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6BFC2-BDDE-6354-8B69-070376E5C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C20679-9CC6-39AF-3F6B-7E101947E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25740-7583-45A5-BEFC-7787264842B0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B1508-1549-3C25-DFAC-7BD265B4D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FC12C-AC6E-5264-F1C1-46E6ACA89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F45DC-AB9B-457D-8F72-7D057D5E6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5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C5D0A4-CE45-6437-C058-078A7504D75A}"/>
              </a:ext>
            </a:extLst>
          </p:cNvPr>
          <p:cNvSpPr/>
          <p:nvPr/>
        </p:nvSpPr>
        <p:spPr>
          <a:xfrm>
            <a:off x="0" y="0"/>
            <a:ext cx="50114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A4078A-FF62-6E02-A10C-BD4CF10B15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5" y="1095111"/>
            <a:ext cx="4651848" cy="50434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D0B59-DF72-0688-A00F-D3E1D3B5A6CE}"/>
              </a:ext>
            </a:extLst>
          </p:cNvPr>
          <p:cNvSpPr/>
          <p:nvPr/>
        </p:nvSpPr>
        <p:spPr>
          <a:xfrm>
            <a:off x="5491541" y="4530265"/>
            <a:ext cx="6230679" cy="1722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C05F7-6403-D82A-6082-D7913BEBE0B5}"/>
              </a:ext>
            </a:extLst>
          </p:cNvPr>
          <p:cNvSpPr txBox="1"/>
          <p:nvPr/>
        </p:nvSpPr>
        <p:spPr>
          <a:xfrm>
            <a:off x="5683100" y="4886515"/>
            <a:ext cx="5567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&lt;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김문최안이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&gt;</a:t>
            </a: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PL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최유림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DA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김지연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UA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문수정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TA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안정민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AA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이혜연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EFD6F-1437-64A9-D1D8-4D5F272E1670}"/>
              </a:ext>
            </a:extLst>
          </p:cNvPr>
          <p:cNvSpPr txBox="1"/>
          <p:nvPr/>
        </p:nvSpPr>
        <p:spPr>
          <a:xfrm>
            <a:off x="5223687" y="1011638"/>
            <a:ext cx="67561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전자의무기록 시스템</a:t>
            </a:r>
            <a:endParaRPr lang="en-US" altLang="ko-KR" sz="5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/>
            <a:r>
              <a:rPr lang="en-US" altLang="ko-KR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EMR</a:t>
            </a:r>
            <a:endParaRPr lang="ko-KR" altLang="en-US" sz="4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F9A9D-3402-17A6-5BAC-146DCE7BE4E8}"/>
              </a:ext>
            </a:extLst>
          </p:cNvPr>
          <p:cNvSpPr txBox="1"/>
          <p:nvPr/>
        </p:nvSpPr>
        <p:spPr>
          <a:xfrm>
            <a:off x="6871351" y="2768271"/>
            <a:ext cx="3460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800" b="1" i="1" kern="0" dirty="0">
                <a:ln w="9525">
                  <a:solidFill>
                    <a:prstClr val="white">
                      <a:lumMod val="50000"/>
                    </a:prstClr>
                  </a:solidFill>
                </a:ln>
                <a:solidFill>
                  <a:srgbClr val="6CE2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/>
              </a:rPr>
              <a:t>D-bone </a:t>
            </a:r>
            <a:r>
              <a:rPr lang="ko-KR" altLang="en-US" sz="2800" b="1" i="1" kern="0" dirty="0">
                <a:ln w="9525">
                  <a:solidFill>
                    <a:prstClr val="white">
                      <a:lumMod val="50000"/>
                    </a:prstClr>
                  </a:solidFill>
                </a:ln>
                <a:solidFill>
                  <a:srgbClr val="6CE2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/>
              </a:rPr>
              <a:t>정형외과</a:t>
            </a:r>
            <a:endParaRPr lang="en-US" altLang="ko-KR" sz="2800" b="1" i="1" kern="0" dirty="0">
              <a:ln w="9525">
                <a:solidFill>
                  <a:prstClr val="white">
                    <a:lumMod val="50000"/>
                  </a:prstClr>
                </a:solidFill>
              </a:ln>
              <a:solidFill>
                <a:srgbClr val="6CE2C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CEAD09-DDA7-F2EB-0612-4D6659B476C9}"/>
              </a:ext>
            </a:extLst>
          </p:cNvPr>
          <p:cNvCxnSpPr>
            <a:cxnSpLocks/>
          </p:cNvCxnSpPr>
          <p:nvPr/>
        </p:nvCxnSpPr>
        <p:spPr>
          <a:xfrm>
            <a:off x="0" y="37787"/>
            <a:ext cx="121920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B76D0C-534A-1E36-F57D-9DF5E119175D}"/>
              </a:ext>
            </a:extLst>
          </p:cNvPr>
          <p:cNvCxnSpPr>
            <a:cxnSpLocks/>
          </p:cNvCxnSpPr>
          <p:nvPr/>
        </p:nvCxnSpPr>
        <p:spPr>
          <a:xfrm>
            <a:off x="0" y="6820213"/>
            <a:ext cx="121920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50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356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01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CED344-E803-F1F4-A9D4-8D4C8D876E31}"/>
              </a:ext>
            </a:extLst>
          </p:cNvPr>
          <p:cNvSpPr txBox="1"/>
          <p:nvPr/>
        </p:nvSpPr>
        <p:spPr>
          <a:xfrm>
            <a:off x="10355779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시스템 구조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D884B1-2CB4-337C-DEB0-DC9220A47B21}"/>
              </a:ext>
            </a:extLst>
          </p:cNvPr>
          <p:cNvGrpSpPr/>
          <p:nvPr/>
        </p:nvGrpSpPr>
        <p:grpSpPr>
          <a:xfrm>
            <a:off x="151087" y="1961891"/>
            <a:ext cx="11695152" cy="3967162"/>
            <a:chOff x="151087" y="318955"/>
            <a:chExt cx="11695152" cy="39671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EF4B156-9519-56D7-AE0C-62EC9E5542C0}"/>
                </a:ext>
              </a:extLst>
            </p:cNvPr>
            <p:cNvSpPr/>
            <p:nvPr/>
          </p:nvSpPr>
          <p:spPr>
            <a:xfrm>
              <a:off x="6232253" y="710010"/>
              <a:ext cx="1207701" cy="1620604"/>
            </a:xfrm>
            <a:prstGeom prst="rect">
              <a:avLst/>
            </a:prstGeom>
            <a:solidFill>
              <a:srgbClr val="A8FFFF">
                <a:alpha val="50196"/>
              </a:srgbClr>
            </a:solidFill>
            <a:ln>
              <a:solidFill>
                <a:srgbClr val="A8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E289D74-036B-BCFF-14DB-10E093A2D501}"/>
                </a:ext>
              </a:extLst>
            </p:cNvPr>
            <p:cNvSpPr/>
            <p:nvPr/>
          </p:nvSpPr>
          <p:spPr>
            <a:xfrm>
              <a:off x="1899920" y="670560"/>
              <a:ext cx="3911600" cy="3545840"/>
            </a:xfrm>
            <a:prstGeom prst="rect">
              <a:avLst/>
            </a:prstGeom>
            <a:solidFill>
              <a:srgbClr val="FFDA00">
                <a:alpha val="50196"/>
              </a:srgbClr>
            </a:solidFill>
            <a:ln>
              <a:solidFill>
                <a:srgbClr val="FFD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086CF2-5E18-3E86-F9AA-2423B6FA3A9A}"/>
                </a:ext>
              </a:extLst>
            </p:cNvPr>
            <p:cNvSpPr/>
            <p:nvPr/>
          </p:nvSpPr>
          <p:spPr>
            <a:xfrm>
              <a:off x="217046" y="1633694"/>
              <a:ext cx="1332000" cy="324000"/>
            </a:xfrm>
            <a:prstGeom prst="rect">
              <a:avLst/>
            </a:prstGeom>
            <a:solidFill>
              <a:srgbClr val="2686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/>
                <a:t>의사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B80359-BF0F-E249-5615-4D8B5F1BB459}"/>
                </a:ext>
              </a:extLst>
            </p:cNvPr>
            <p:cNvSpPr/>
            <p:nvPr/>
          </p:nvSpPr>
          <p:spPr>
            <a:xfrm>
              <a:off x="217044" y="2025916"/>
              <a:ext cx="1332000" cy="324000"/>
            </a:xfrm>
            <a:prstGeom prst="rect">
              <a:avLst/>
            </a:prstGeom>
            <a:solidFill>
              <a:srgbClr val="2686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/>
                <a:t>원무과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DD386E8-A5EB-1C23-1BD9-61D4EEA70928}"/>
                </a:ext>
              </a:extLst>
            </p:cNvPr>
            <p:cNvSpPr/>
            <p:nvPr/>
          </p:nvSpPr>
          <p:spPr>
            <a:xfrm>
              <a:off x="217044" y="2418138"/>
              <a:ext cx="1332000" cy="324000"/>
            </a:xfrm>
            <a:prstGeom prst="rect">
              <a:avLst/>
            </a:prstGeom>
            <a:solidFill>
              <a:srgbClr val="2686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/>
                <a:t>간호사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7FBBCB9-5D45-487B-7B30-A87F976A441E}"/>
                </a:ext>
              </a:extLst>
            </p:cNvPr>
            <p:cNvSpPr/>
            <p:nvPr/>
          </p:nvSpPr>
          <p:spPr>
            <a:xfrm>
              <a:off x="217044" y="2810360"/>
              <a:ext cx="1332000" cy="324000"/>
            </a:xfrm>
            <a:prstGeom prst="rect">
              <a:avLst/>
            </a:prstGeom>
            <a:solidFill>
              <a:srgbClr val="2686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/>
                <a:t>물리치료사</a:t>
              </a:r>
              <a:endParaRPr kumimoji="1" lang="en-US" altLang="ko-Kore-KR" sz="14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E78544F-42EC-7BC1-422E-D32884F973A3}"/>
                </a:ext>
              </a:extLst>
            </p:cNvPr>
            <p:cNvSpPr/>
            <p:nvPr/>
          </p:nvSpPr>
          <p:spPr>
            <a:xfrm>
              <a:off x="151087" y="1010614"/>
              <a:ext cx="1463915" cy="396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Client</a:t>
              </a:r>
              <a:endParaRPr kumimoji="1" lang="ko-Kore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34F26B-3B19-E0BA-9EE1-BC64166571E4}"/>
                </a:ext>
              </a:extLst>
            </p:cNvPr>
            <p:cNvSpPr txBox="1"/>
            <p:nvPr/>
          </p:nvSpPr>
          <p:spPr>
            <a:xfrm>
              <a:off x="2375218" y="318955"/>
              <a:ext cx="2961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/>
                <a:t>Presentation Layer/UX Layer </a:t>
              </a:r>
              <a:endParaRPr lang="ko-KR" altLang="en-US" sz="1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02BFE6-2567-91FB-D0CA-AD9520167E7F}"/>
                </a:ext>
              </a:extLst>
            </p:cNvPr>
            <p:cNvSpPr txBox="1"/>
            <p:nvPr/>
          </p:nvSpPr>
          <p:spPr>
            <a:xfrm>
              <a:off x="6210899" y="357955"/>
              <a:ext cx="1266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Business Layer</a:t>
              </a:r>
              <a:endParaRPr lang="ko-KR" altLang="en-US" sz="1400" b="1" dirty="0"/>
            </a:p>
          </p:txBody>
        </p:sp>
        <p:sp>
          <p:nvSpPr>
            <p:cNvPr id="14" name="모서리가 둥근 직사각형 12">
              <a:extLst>
                <a:ext uri="{FF2B5EF4-FFF2-40B4-BE49-F238E27FC236}">
                  <a16:creationId xmlns:a16="http://schemas.microsoft.com/office/drawing/2014/main" id="{2794369D-9322-2034-BC25-A0E49251CD0B}"/>
                </a:ext>
              </a:extLst>
            </p:cNvPr>
            <p:cNvSpPr/>
            <p:nvPr/>
          </p:nvSpPr>
          <p:spPr>
            <a:xfrm>
              <a:off x="1995647" y="756685"/>
              <a:ext cx="759142" cy="3186459"/>
            </a:xfrm>
            <a:prstGeom prst="roundRect">
              <a:avLst/>
            </a:prstGeom>
            <a:solidFill>
              <a:srgbClr val="BFE1FF"/>
            </a:solidFill>
            <a:ln>
              <a:solidFill>
                <a:srgbClr val="BFE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filter</a:t>
              </a:r>
              <a:endParaRPr kumimoji="1" lang="ko-Kore-KR" altLang="en-US" sz="1400" dirty="0"/>
            </a:p>
          </p:txBody>
        </p:sp>
        <p:sp>
          <p:nvSpPr>
            <p:cNvPr id="15" name="모서리가 둥근 직사각형 13">
              <a:extLst>
                <a:ext uri="{FF2B5EF4-FFF2-40B4-BE49-F238E27FC236}">
                  <a16:creationId xmlns:a16="http://schemas.microsoft.com/office/drawing/2014/main" id="{0D226A26-2EDF-BE73-E98B-A1D23072F5DA}"/>
                </a:ext>
              </a:extLst>
            </p:cNvPr>
            <p:cNvSpPr/>
            <p:nvPr/>
          </p:nvSpPr>
          <p:spPr>
            <a:xfrm>
              <a:off x="3146862" y="3739959"/>
              <a:ext cx="928575" cy="404743"/>
            </a:xfrm>
            <a:prstGeom prst="roundRect">
              <a:avLst/>
            </a:prstGeom>
            <a:solidFill>
              <a:srgbClr val="00F100"/>
            </a:solidFill>
            <a:ln>
              <a:solidFill>
                <a:srgbClr val="00F1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View</a:t>
              </a:r>
              <a:endParaRPr kumimoji="1" lang="ko-Kore-KR" altLang="en-US" dirty="0"/>
            </a:p>
          </p:txBody>
        </p:sp>
        <p:sp>
          <p:nvSpPr>
            <p:cNvPr id="16" name="모서리가 둥근 직사각형 14">
              <a:extLst>
                <a:ext uri="{FF2B5EF4-FFF2-40B4-BE49-F238E27FC236}">
                  <a16:creationId xmlns:a16="http://schemas.microsoft.com/office/drawing/2014/main" id="{D1EDD507-6E6A-45F5-9826-3988571B0285}"/>
                </a:ext>
              </a:extLst>
            </p:cNvPr>
            <p:cNvSpPr/>
            <p:nvPr/>
          </p:nvSpPr>
          <p:spPr>
            <a:xfrm>
              <a:off x="3077019" y="1968520"/>
              <a:ext cx="1068262" cy="762791"/>
            </a:xfrm>
            <a:prstGeom prst="roundRect">
              <a:avLst/>
            </a:prstGeom>
            <a:solidFill>
              <a:srgbClr val="BFE1FF"/>
            </a:solidFill>
            <a:ln>
              <a:solidFill>
                <a:srgbClr val="BFE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Dispatcher servlet</a:t>
              </a:r>
              <a:endPara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597A4294-32ED-E236-5867-9C336BD927D9}"/>
                </a:ext>
              </a:extLst>
            </p:cNvPr>
            <p:cNvSpPr/>
            <p:nvPr/>
          </p:nvSpPr>
          <p:spPr>
            <a:xfrm>
              <a:off x="4348858" y="948403"/>
              <a:ext cx="1194531" cy="534694"/>
            </a:xfrm>
            <a:prstGeom prst="roundRect">
              <a:avLst/>
            </a:prstGeom>
            <a:solidFill>
              <a:srgbClr val="002D00"/>
            </a:solidFill>
            <a:ln>
              <a:solidFill>
                <a:srgbClr val="002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Controller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8">
              <a:extLst>
                <a:ext uri="{FF2B5EF4-FFF2-40B4-BE49-F238E27FC236}">
                  <a16:creationId xmlns:a16="http://schemas.microsoft.com/office/drawing/2014/main" id="{C06C62B1-EBDB-6745-10C6-68DA558220E7}"/>
                </a:ext>
              </a:extLst>
            </p:cNvPr>
            <p:cNvSpPr/>
            <p:nvPr/>
          </p:nvSpPr>
          <p:spPr>
            <a:xfrm>
              <a:off x="4348858" y="2078813"/>
              <a:ext cx="1194531" cy="534694"/>
            </a:xfrm>
            <a:prstGeom prst="roundRect">
              <a:avLst/>
            </a:prstGeom>
            <a:solidFill>
              <a:srgbClr val="002D00"/>
            </a:solidFill>
            <a:ln>
              <a:solidFill>
                <a:srgbClr val="002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</a:rPr>
                <a:t>Interseptor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9">
              <a:extLst>
                <a:ext uri="{FF2B5EF4-FFF2-40B4-BE49-F238E27FC236}">
                  <a16:creationId xmlns:a16="http://schemas.microsoft.com/office/drawing/2014/main" id="{D5DCAC1F-2527-1474-631A-3AA422549B46}"/>
                </a:ext>
              </a:extLst>
            </p:cNvPr>
            <p:cNvSpPr/>
            <p:nvPr/>
          </p:nvSpPr>
          <p:spPr>
            <a:xfrm>
              <a:off x="4348858" y="3187768"/>
              <a:ext cx="1194531" cy="534694"/>
            </a:xfrm>
            <a:prstGeom prst="roundRect">
              <a:avLst/>
            </a:prstGeom>
            <a:solidFill>
              <a:srgbClr val="002D00"/>
            </a:solidFill>
            <a:ln>
              <a:solidFill>
                <a:srgbClr val="002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View</a:t>
              </a:r>
            </a:p>
            <a:p>
              <a:pPr algn="ctr"/>
              <a:r>
                <a:rPr lang="en-US" altLang="ko-KR" sz="1400" b="1" dirty="0"/>
                <a:t>Resolve</a:t>
              </a:r>
              <a:endParaRPr lang="ko-KR" altLang="en-US" sz="1400" b="1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4009276-D8CC-5FE7-D14F-6A934DCA1ADA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2754789" y="2349915"/>
              <a:ext cx="32223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B1AC5FE-F3DA-942F-AA30-7006F56E1029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 flipV="1">
              <a:off x="4145281" y="2346160"/>
              <a:ext cx="203577" cy="37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[E] 34">
              <a:extLst>
                <a:ext uri="{FF2B5EF4-FFF2-40B4-BE49-F238E27FC236}">
                  <a16:creationId xmlns:a16="http://schemas.microsoft.com/office/drawing/2014/main" id="{0BD51601-A1AA-7747-4478-2B288938299C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 flipH="1" flipV="1">
              <a:off x="3718108" y="1699864"/>
              <a:ext cx="1114864" cy="14663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[E] 40">
              <a:extLst>
                <a:ext uri="{FF2B5EF4-FFF2-40B4-BE49-F238E27FC236}">
                  <a16:creationId xmlns:a16="http://schemas.microsoft.com/office/drawing/2014/main" id="{916A4682-D8F8-E109-48E6-4B12823FAE5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rot="16200000" flipH="1">
              <a:off x="3724159" y="2830415"/>
              <a:ext cx="1108955" cy="14044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42">
              <a:extLst>
                <a:ext uri="{FF2B5EF4-FFF2-40B4-BE49-F238E27FC236}">
                  <a16:creationId xmlns:a16="http://schemas.microsoft.com/office/drawing/2014/main" id="{ADDF16C4-517A-8BDF-AC57-72082545E8C1}"/>
                </a:ext>
              </a:extLst>
            </p:cNvPr>
            <p:cNvSpPr/>
            <p:nvPr/>
          </p:nvSpPr>
          <p:spPr>
            <a:xfrm>
              <a:off x="6382918" y="1030650"/>
              <a:ext cx="906369" cy="369332"/>
            </a:xfrm>
            <a:prstGeom prst="roundRect">
              <a:avLst/>
            </a:prstGeom>
            <a:solidFill>
              <a:srgbClr val="002D00"/>
            </a:solidFill>
            <a:ln>
              <a:solidFill>
                <a:srgbClr val="002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Service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꺾인 연결선[E] 48">
              <a:extLst>
                <a:ext uri="{FF2B5EF4-FFF2-40B4-BE49-F238E27FC236}">
                  <a16:creationId xmlns:a16="http://schemas.microsoft.com/office/drawing/2014/main" id="{CF3B3B0F-910A-A01C-A51F-09774E93DAD7}"/>
                </a:ext>
              </a:extLst>
            </p:cNvPr>
            <p:cNvCxnSpPr>
              <a:cxnSpLocks/>
              <a:stCxn id="19" idx="2"/>
              <a:endCxn id="15" idx="3"/>
            </p:cNvCxnSpPr>
            <p:nvPr/>
          </p:nvCxnSpPr>
          <p:spPr>
            <a:xfrm rot="5400000">
              <a:off x="4400847" y="3397053"/>
              <a:ext cx="219869" cy="87068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9C3579F-763D-4774-F4F9-553F1A2E9F63}"/>
                </a:ext>
              </a:extLst>
            </p:cNvPr>
            <p:cNvCxnSpPr>
              <a:cxnSpLocks/>
              <a:stCxn id="17" idx="3"/>
              <a:endCxn id="24" idx="1"/>
            </p:cNvCxnSpPr>
            <p:nvPr/>
          </p:nvCxnSpPr>
          <p:spPr>
            <a:xfrm flipV="1">
              <a:off x="5543389" y="1215316"/>
              <a:ext cx="839529" cy="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501B63-E714-1E7E-16AE-D3E42D0E91D9}"/>
                </a:ext>
              </a:extLst>
            </p:cNvPr>
            <p:cNvSpPr/>
            <p:nvPr/>
          </p:nvSpPr>
          <p:spPr>
            <a:xfrm>
              <a:off x="7444799" y="3330313"/>
              <a:ext cx="1204087" cy="819292"/>
            </a:xfrm>
            <a:prstGeom prst="rect">
              <a:avLst/>
            </a:prstGeom>
            <a:solidFill>
              <a:srgbClr val="0099FF"/>
            </a:solidFill>
            <a:ln>
              <a:solidFill>
                <a:srgbClr val="009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VO(DTO)</a:t>
              </a:r>
              <a:endParaRPr kumimoji="1" lang="ko-Kore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A1CBFF-3C99-EC2D-D4F9-FB8E7F527FB9}"/>
                </a:ext>
              </a:extLst>
            </p:cNvPr>
            <p:cNvSpPr txBox="1"/>
            <p:nvPr/>
          </p:nvSpPr>
          <p:spPr>
            <a:xfrm>
              <a:off x="7661843" y="357955"/>
              <a:ext cx="1465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/>
                <a:t>Persistence Layer</a:t>
              </a:r>
              <a:endParaRPr lang="ko-KR" altLang="en-US" sz="1400" b="1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841B59E-AECC-9272-B01D-10DE7B80A640}"/>
                </a:ext>
              </a:extLst>
            </p:cNvPr>
            <p:cNvSpPr/>
            <p:nvPr/>
          </p:nvSpPr>
          <p:spPr>
            <a:xfrm>
              <a:off x="7759539" y="689634"/>
              <a:ext cx="1270001" cy="1640980"/>
            </a:xfrm>
            <a:prstGeom prst="rect">
              <a:avLst/>
            </a:prstGeom>
            <a:solidFill>
              <a:srgbClr val="89FF00">
                <a:alpha val="50196"/>
              </a:srgbClr>
            </a:solidFill>
            <a:ln>
              <a:solidFill>
                <a:srgbClr val="89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1" name="모서리가 둥근 직사각형 66">
              <a:extLst>
                <a:ext uri="{FF2B5EF4-FFF2-40B4-BE49-F238E27FC236}">
                  <a16:creationId xmlns:a16="http://schemas.microsoft.com/office/drawing/2014/main" id="{19FCB160-CB46-8A67-F009-5D97B7B79DE1}"/>
                </a:ext>
              </a:extLst>
            </p:cNvPr>
            <p:cNvSpPr/>
            <p:nvPr/>
          </p:nvSpPr>
          <p:spPr>
            <a:xfrm>
              <a:off x="7951125" y="1269653"/>
              <a:ext cx="886827" cy="343590"/>
            </a:xfrm>
            <a:prstGeom prst="roundRect">
              <a:avLst/>
            </a:prstGeom>
            <a:solidFill>
              <a:srgbClr val="002D00"/>
            </a:solidFill>
            <a:ln>
              <a:solidFill>
                <a:srgbClr val="002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DAO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모서리가 둥근 직사각형 71">
              <a:extLst>
                <a:ext uri="{FF2B5EF4-FFF2-40B4-BE49-F238E27FC236}">
                  <a16:creationId xmlns:a16="http://schemas.microsoft.com/office/drawing/2014/main" id="{21794FB0-CF76-9B11-4824-EC75BC04BB97}"/>
                </a:ext>
              </a:extLst>
            </p:cNvPr>
            <p:cNvSpPr/>
            <p:nvPr/>
          </p:nvSpPr>
          <p:spPr>
            <a:xfrm>
              <a:off x="6390837" y="1630642"/>
              <a:ext cx="906369" cy="369332"/>
            </a:xfrm>
            <a:prstGeom prst="roundRect">
              <a:avLst/>
            </a:prstGeom>
            <a:solidFill>
              <a:srgbClr val="002D00"/>
            </a:solidFill>
            <a:ln>
              <a:solidFill>
                <a:srgbClr val="002D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/>
                <a:t>ServiceImpl</a:t>
              </a:r>
              <a:endParaRPr kumimoji="1" lang="ko-Kore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8D96D7D-639C-66D7-6DEB-D22A077796D7}"/>
                </a:ext>
              </a:extLst>
            </p:cNvPr>
            <p:cNvSpPr/>
            <p:nvPr/>
          </p:nvSpPr>
          <p:spPr>
            <a:xfrm>
              <a:off x="9479280" y="688287"/>
              <a:ext cx="812800" cy="359783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M</a:t>
              </a:r>
            </a:p>
            <a:p>
              <a:pPr algn="ctr"/>
              <a:r>
                <a:rPr kumimoji="1" lang="en-US" altLang="ko-Kore-KR" dirty="0"/>
                <a:t>Y</a:t>
              </a:r>
            </a:p>
            <a:p>
              <a:pPr algn="ctr"/>
              <a:r>
                <a:rPr kumimoji="1" lang="en-US" altLang="ko-Kore-KR" dirty="0"/>
                <a:t>B</a:t>
              </a:r>
            </a:p>
            <a:p>
              <a:pPr algn="ctr"/>
              <a:r>
                <a:rPr kumimoji="1" lang="en-US" altLang="ko-Kore-KR" dirty="0"/>
                <a:t>A</a:t>
              </a:r>
            </a:p>
            <a:p>
              <a:pPr algn="ctr"/>
              <a:r>
                <a:rPr kumimoji="1" lang="en-US" altLang="ko-Kore-KR" dirty="0"/>
                <a:t>T</a:t>
              </a:r>
            </a:p>
            <a:p>
              <a:pPr algn="ctr"/>
              <a:r>
                <a:rPr kumimoji="1" lang="en-US" altLang="ko-Kore-KR" dirty="0"/>
                <a:t>I</a:t>
              </a:r>
            </a:p>
            <a:p>
              <a:pPr algn="ctr"/>
              <a:r>
                <a:rPr kumimoji="1" lang="en-US" altLang="ko-Kore-KR" dirty="0"/>
                <a:t>S</a:t>
              </a:r>
              <a:endParaRPr kumimoji="1" lang="ko-Kore-KR" altLang="en-US" dirty="0"/>
            </a:p>
          </p:txBody>
        </p:sp>
        <p:sp>
          <p:nvSpPr>
            <p:cNvPr id="34" name="원통[C] 74">
              <a:extLst>
                <a:ext uri="{FF2B5EF4-FFF2-40B4-BE49-F238E27FC236}">
                  <a16:creationId xmlns:a16="http://schemas.microsoft.com/office/drawing/2014/main" id="{E2E604AE-192E-22DA-FFF4-1D67EBB1AFB8}"/>
                </a:ext>
              </a:extLst>
            </p:cNvPr>
            <p:cNvSpPr/>
            <p:nvPr/>
          </p:nvSpPr>
          <p:spPr>
            <a:xfrm>
              <a:off x="10764520" y="1010614"/>
              <a:ext cx="1081719" cy="1315906"/>
            </a:xfrm>
            <a:prstGeom prst="can">
              <a:avLst/>
            </a:prstGeom>
            <a:solidFill>
              <a:srgbClr val="2747C6">
                <a:alpha val="40000"/>
              </a:srgbClr>
            </a:solidFill>
            <a:ln>
              <a:solidFill>
                <a:srgbClr val="2747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</a:rPr>
                <a:t>DataBase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(oracle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kumimoji="1" lang="ko-Kore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D5475-7C83-52BD-7986-0272C8DCE421}"/>
                </a:ext>
              </a:extLst>
            </p:cNvPr>
            <p:cNvSpPr txBox="1"/>
            <p:nvPr/>
          </p:nvSpPr>
          <p:spPr>
            <a:xfrm>
              <a:off x="7416645" y="3021430"/>
              <a:ext cx="1247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Domain Layer</a:t>
              </a:r>
              <a:endParaRPr lang="ko-KR" altLang="en-US" sz="1400" b="1" dirty="0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CD87640-0CD1-9FC2-683F-A5F575710976}"/>
                </a:ext>
              </a:extLst>
            </p:cNvPr>
            <p:cNvCxnSpPr>
              <a:cxnSpLocks/>
              <a:stCxn id="32" idx="0"/>
              <a:endCxn id="24" idx="2"/>
            </p:cNvCxnSpPr>
            <p:nvPr/>
          </p:nvCxnSpPr>
          <p:spPr>
            <a:xfrm flipH="1" flipV="1">
              <a:off x="6836103" y="1399982"/>
              <a:ext cx="7919" cy="2306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[E] 88">
              <a:extLst>
                <a:ext uri="{FF2B5EF4-FFF2-40B4-BE49-F238E27FC236}">
                  <a16:creationId xmlns:a16="http://schemas.microsoft.com/office/drawing/2014/main" id="{5D3FF90E-CCAD-C36F-1AF0-8F111C42196C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 flipV="1">
              <a:off x="7297206" y="1441448"/>
              <a:ext cx="653919" cy="37386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E6F7563-A0B2-DB12-0977-BA5DEBE6AC0C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8837952" y="1441448"/>
              <a:ext cx="6413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구부러진 연결선[U] 94">
              <a:extLst>
                <a:ext uri="{FF2B5EF4-FFF2-40B4-BE49-F238E27FC236}">
                  <a16:creationId xmlns:a16="http://schemas.microsoft.com/office/drawing/2014/main" id="{E835A92B-D47E-1B1A-F4F4-909E06D26E88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10292080" y="1441448"/>
              <a:ext cx="472440" cy="22711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구부러진 연결선[U] 97">
              <a:extLst>
                <a:ext uri="{FF2B5EF4-FFF2-40B4-BE49-F238E27FC236}">
                  <a16:creationId xmlns:a16="http://schemas.microsoft.com/office/drawing/2014/main" id="{3907E5C7-2CC8-D0F1-11F8-F615609225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61015" y="1919008"/>
              <a:ext cx="534570" cy="47244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구부러진 연결선[U] 100">
              <a:extLst>
                <a:ext uri="{FF2B5EF4-FFF2-40B4-BE49-F238E27FC236}">
                  <a16:creationId xmlns:a16="http://schemas.microsoft.com/office/drawing/2014/main" id="{B471F2EE-31B9-22D8-E516-AD7C08D30710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rot="10800000">
              <a:off x="8648886" y="3739960"/>
              <a:ext cx="1184878" cy="20237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구부러진 연결선[U] 103">
              <a:extLst>
                <a:ext uri="{FF2B5EF4-FFF2-40B4-BE49-F238E27FC236}">
                  <a16:creationId xmlns:a16="http://schemas.microsoft.com/office/drawing/2014/main" id="{FED1D3F7-3E13-F6EB-38B3-41176227B22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265647" y="2104776"/>
              <a:ext cx="1701936" cy="74913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701C709-5F7B-C23F-E918-31F420525FB9}"/>
              </a:ext>
            </a:extLst>
          </p:cNvPr>
          <p:cNvSpPr/>
          <p:nvPr/>
        </p:nvSpPr>
        <p:spPr>
          <a:xfrm>
            <a:off x="217044" y="4845518"/>
            <a:ext cx="1332000" cy="324000"/>
          </a:xfrm>
          <a:prstGeom prst="rect">
            <a:avLst/>
          </a:prstGeom>
          <a:solidFill>
            <a:srgbClr val="268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영상촬영</a:t>
            </a:r>
            <a:r>
              <a:rPr kumimoji="1" lang="ko-Kore-KR" altLang="en-US" sz="1400" dirty="0"/>
              <a:t>사</a:t>
            </a:r>
            <a:endParaRPr kumimoji="1" lang="en-US" altLang="ko-Kore-KR" sz="1400" dirty="0"/>
          </a:p>
        </p:txBody>
      </p:sp>
      <p:sp>
        <p:nvSpPr>
          <p:cNvPr id="44" name="원통[C] 74">
            <a:extLst>
              <a:ext uri="{FF2B5EF4-FFF2-40B4-BE49-F238E27FC236}">
                <a16:creationId xmlns:a16="http://schemas.microsoft.com/office/drawing/2014/main" id="{1D4396A9-24E0-10B6-E3AE-AC74D41C8F1F}"/>
              </a:ext>
            </a:extLst>
          </p:cNvPr>
          <p:cNvSpPr/>
          <p:nvPr/>
        </p:nvSpPr>
        <p:spPr>
          <a:xfrm>
            <a:off x="10764520" y="4269361"/>
            <a:ext cx="1081719" cy="1315906"/>
          </a:xfrm>
          <a:prstGeom prst="can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</a:rPr>
              <a:t>DataBase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공공데이터포털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kumimoji="1" lang="ko-Kore-KR" altLang="en-US" dirty="0"/>
          </a:p>
        </p:txBody>
      </p:sp>
      <p:cxnSp>
        <p:nvCxnSpPr>
          <p:cNvPr id="45" name="구부러진 연결선[U] 94">
            <a:extLst>
              <a:ext uri="{FF2B5EF4-FFF2-40B4-BE49-F238E27FC236}">
                <a16:creationId xmlns:a16="http://schemas.microsoft.com/office/drawing/2014/main" id="{CB039093-3F71-8F7A-F12F-A8F5CE5E7E40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10292080" y="4700195"/>
            <a:ext cx="472440" cy="22711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구부러진 연결선[U] 97">
            <a:extLst>
              <a:ext uri="{FF2B5EF4-FFF2-40B4-BE49-F238E27FC236}">
                <a16:creationId xmlns:a16="http://schemas.microsoft.com/office/drawing/2014/main" id="{8B2BAF84-0524-8ADB-10FF-941DB34BCEF3}"/>
              </a:ext>
            </a:extLst>
          </p:cNvPr>
          <p:cNvCxnSpPr>
            <a:cxnSpLocks/>
          </p:cNvCxnSpPr>
          <p:nvPr/>
        </p:nvCxnSpPr>
        <p:spPr>
          <a:xfrm rot="5400000">
            <a:off x="10261015" y="5200583"/>
            <a:ext cx="534570" cy="47244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045D30E-5146-4CF4-8C0B-85A427F448C3}"/>
              </a:ext>
            </a:extLst>
          </p:cNvPr>
          <p:cNvGrpSpPr/>
          <p:nvPr/>
        </p:nvGrpSpPr>
        <p:grpSpPr>
          <a:xfrm>
            <a:off x="3382946" y="1180553"/>
            <a:ext cx="5426108" cy="584727"/>
            <a:chOff x="898095" y="1135926"/>
            <a:chExt cx="5426108" cy="584727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D486E11-CFA6-DBC8-C358-81F1B1050BE4}"/>
                </a:ext>
              </a:extLst>
            </p:cNvPr>
            <p:cNvSpPr/>
            <p:nvPr/>
          </p:nvSpPr>
          <p:spPr>
            <a:xfrm>
              <a:off x="898095" y="1135926"/>
              <a:ext cx="5426108" cy="58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E1CA2BC-0EBD-CD1B-7D66-009FA07C8D00}"/>
                </a:ext>
              </a:extLst>
            </p:cNvPr>
            <p:cNvSpPr txBox="1"/>
            <p:nvPr/>
          </p:nvSpPr>
          <p:spPr>
            <a:xfrm>
              <a:off x="1185417" y="1243623"/>
              <a:ext cx="502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MVC Pattern - Model2 /  N-Tier / 5-Layer</a:t>
              </a:r>
              <a:endParaRPr lang="ko-KR" altLang="en-US" b="1" dirty="0">
                <a:latin typeface="ONE 모바일고딕 Bold" panose="00000800000000000000" pitchFamily="2" charset="-127"/>
                <a:ea typeface="ONE 모바일고딕 Bold" panose="00000800000000000000" pitchFamily="2" charset="-127"/>
              </a:endParaRPr>
            </a:p>
          </p:txBody>
        </p:sp>
      </p:grpSp>
      <p:sp>
        <p:nvSpPr>
          <p:cNvPr id="46" name="원통[C] 74">
            <a:extLst>
              <a:ext uri="{FF2B5EF4-FFF2-40B4-BE49-F238E27FC236}">
                <a16:creationId xmlns:a16="http://schemas.microsoft.com/office/drawing/2014/main" id="{6E3C8768-5962-DF4A-AAC6-DAF01F86FCAD}"/>
              </a:ext>
            </a:extLst>
          </p:cNvPr>
          <p:cNvSpPr/>
          <p:nvPr/>
        </p:nvSpPr>
        <p:spPr>
          <a:xfrm>
            <a:off x="6120155" y="4777296"/>
            <a:ext cx="984769" cy="1046236"/>
          </a:xfrm>
          <a:prstGeom prst="can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DataBase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dirty="0" err="1">
                <a:solidFill>
                  <a:schemeClr val="tx1"/>
                </a:solidFill>
              </a:rPr>
              <a:t>공공데이터포털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  <a:endParaRPr kumimoji="1" lang="ko-Kore-KR" altLang="en-US" sz="1600" dirty="0"/>
          </a:p>
        </p:txBody>
      </p:sp>
      <p:cxnSp>
        <p:nvCxnSpPr>
          <p:cNvPr id="47" name="구부러진 연결선[U] 103">
            <a:extLst>
              <a:ext uri="{FF2B5EF4-FFF2-40B4-BE49-F238E27FC236}">
                <a16:creationId xmlns:a16="http://schemas.microsoft.com/office/drawing/2014/main" id="{1E8B2B4D-A736-F129-21F7-ACE1B31DE0F7}"/>
              </a:ext>
            </a:extLst>
          </p:cNvPr>
          <p:cNvCxnSpPr>
            <a:cxnSpLocks/>
            <a:stCxn id="46" idx="1"/>
          </p:cNvCxnSpPr>
          <p:nvPr/>
        </p:nvCxnSpPr>
        <p:spPr>
          <a:xfrm rot="16200000" flipV="1">
            <a:off x="5214214" y="3378969"/>
            <a:ext cx="1630459" cy="116619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49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6C0336-41D8-4D71-3CA8-D06AC02FBD06}"/>
              </a:ext>
            </a:extLst>
          </p:cNvPr>
          <p:cNvSpPr/>
          <p:nvPr/>
        </p:nvSpPr>
        <p:spPr>
          <a:xfrm>
            <a:off x="-6443" y="1239591"/>
            <a:ext cx="12192000" cy="4378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2DC483-E18B-7D1C-31F5-BAFCEC27E6D3}"/>
              </a:ext>
            </a:extLst>
          </p:cNvPr>
          <p:cNvSpPr/>
          <p:nvPr/>
        </p:nvSpPr>
        <p:spPr>
          <a:xfrm>
            <a:off x="5325414" y="2889128"/>
            <a:ext cx="1745088" cy="121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462F4-33F1-7C10-BF4F-A9E4F46262D8}"/>
              </a:ext>
            </a:extLst>
          </p:cNvPr>
          <p:cNvSpPr txBox="1"/>
          <p:nvPr/>
        </p:nvSpPr>
        <p:spPr>
          <a:xfrm>
            <a:off x="4391692" y="4001485"/>
            <a:ext cx="3928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팀 구성 및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CD5F7-2FCE-3ED2-CB87-549F02DBF5FF}"/>
              </a:ext>
            </a:extLst>
          </p:cNvPr>
          <p:cNvSpPr txBox="1"/>
          <p:nvPr/>
        </p:nvSpPr>
        <p:spPr>
          <a:xfrm>
            <a:off x="5456972" y="1749766"/>
            <a:ext cx="131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02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91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392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02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팀 구성 및 역할</a:t>
            </a:r>
          </a:p>
        </p:txBody>
      </p:sp>
      <p:pic>
        <p:nvPicPr>
          <p:cNvPr id="6" name="그림 5" descr="인간의 얼굴, 사람, 의류, 하늘이(가) 표시된 사진&#10;&#10;자동 생성된 설명">
            <a:extLst>
              <a:ext uri="{FF2B5EF4-FFF2-40B4-BE49-F238E27FC236}">
                <a16:creationId xmlns:a16="http://schemas.microsoft.com/office/drawing/2014/main" id="{45BF093F-3A21-31D4-D9C7-585FB9F85A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0" y="2239639"/>
            <a:ext cx="1598444" cy="2131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인간의 얼굴, 사람, 미소, 헤드샷이(가) 표시된 사진&#10;&#10;자동 생성된 설명">
            <a:extLst>
              <a:ext uri="{FF2B5EF4-FFF2-40B4-BE49-F238E27FC236}">
                <a16:creationId xmlns:a16="http://schemas.microsoft.com/office/drawing/2014/main" id="{5E536ECB-E4A3-144C-D220-FFF5666005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54" y="2217311"/>
            <a:ext cx="1598400" cy="2155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인간의 얼굴, 사람, 헤드샷, 턱이(가) 표시된 사진&#10;&#10;자동 생성된 설명">
            <a:extLst>
              <a:ext uri="{FF2B5EF4-FFF2-40B4-BE49-F238E27FC236}">
                <a16:creationId xmlns:a16="http://schemas.microsoft.com/office/drawing/2014/main" id="{A91FD054-0159-7237-8D21-2781FFB83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424" y="2217311"/>
            <a:ext cx="1598400" cy="2134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사람, 의류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79927EAC-96E6-FFB6-D5FF-DEA9DB2DAAA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19" y="2239639"/>
            <a:ext cx="1598400" cy="213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20E114-D216-10BE-5F28-A1F957283A77}"/>
              </a:ext>
            </a:extLst>
          </p:cNvPr>
          <p:cNvSpPr/>
          <p:nvPr/>
        </p:nvSpPr>
        <p:spPr>
          <a:xfrm>
            <a:off x="9751451" y="4867835"/>
            <a:ext cx="1942268" cy="1423482"/>
          </a:xfrm>
          <a:prstGeom prst="rect">
            <a:avLst/>
          </a:prstGeom>
          <a:solidFill>
            <a:srgbClr val="FFFFFF"/>
          </a:solidFill>
          <a:ln>
            <a:solidFill>
              <a:srgbClr val="F4F9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물리치료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도수치료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공지게시판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E34957-827D-8DB7-8ABB-3C29B2C7E22C}"/>
              </a:ext>
            </a:extLst>
          </p:cNvPr>
          <p:cNvGrpSpPr/>
          <p:nvPr/>
        </p:nvGrpSpPr>
        <p:grpSpPr>
          <a:xfrm>
            <a:off x="465216" y="1365093"/>
            <a:ext cx="1942268" cy="482992"/>
            <a:chOff x="465216" y="1313279"/>
            <a:chExt cx="1942268" cy="48299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6762A13-7ED5-505E-EEFA-8B89D0A4ACF9}"/>
                </a:ext>
              </a:extLst>
            </p:cNvPr>
            <p:cNvSpPr/>
            <p:nvPr/>
          </p:nvSpPr>
          <p:spPr>
            <a:xfrm>
              <a:off x="465216" y="1313279"/>
              <a:ext cx="1942268" cy="48299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5DF34F-DD8E-4740-AEDC-B324CBE973AF}"/>
                </a:ext>
              </a:extLst>
            </p:cNvPr>
            <p:cNvSpPr txBox="1"/>
            <p:nvPr/>
          </p:nvSpPr>
          <p:spPr>
            <a:xfrm>
              <a:off x="820111" y="1359949"/>
              <a:ext cx="129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PL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최유림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52F2E-7EF2-580B-6A26-09B582516A75}"/>
              </a:ext>
            </a:extLst>
          </p:cNvPr>
          <p:cNvGrpSpPr/>
          <p:nvPr/>
        </p:nvGrpSpPr>
        <p:grpSpPr>
          <a:xfrm>
            <a:off x="5123643" y="1365093"/>
            <a:ext cx="1942268" cy="482992"/>
            <a:chOff x="465216" y="1313279"/>
            <a:chExt cx="1942268" cy="48299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607C68C-D677-AEEE-0CC4-C629E33C2352}"/>
                </a:ext>
              </a:extLst>
            </p:cNvPr>
            <p:cNvSpPr/>
            <p:nvPr/>
          </p:nvSpPr>
          <p:spPr>
            <a:xfrm>
              <a:off x="465216" y="1313279"/>
              <a:ext cx="1942268" cy="48299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9EAD12-1995-B091-FB0A-47FDA7B121DF}"/>
                </a:ext>
              </a:extLst>
            </p:cNvPr>
            <p:cNvSpPr txBox="1"/>
            <p:nvPr/>
          </p:nvSpPr>
          <p:spPr>
            <a:xfrm>
              <a:off x="820111" y="1359949"/>
              <a:ext cx="129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AA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이혜연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FC648E-0E45-822E-F02B-2A9A1CF72FB0}"/>
              </a:ext>
            </a:extLst>
          </p:cNvPr>
          <p:cNvGrpSpPr/>
          <p:nvPr/>
        </p:nvGrpSpPr>
        <p:grpSpPr>
          <a:xfrm>
            <a:off x="2785355" y="1365093"/>
            <a:ext cx="1942268" cy="482992"/>
            <a:chOff x="465216" y="1313279"/>
            <a:chExt cx="1942268" cy="48299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1159EDB-8ACE-5A1F-3C58-FA5600B2CDC1}"/>
                </a:ext>
              </a:extLst>
            </p:cNvPr>
            <p:cNvSpPr/>
            <p:nvPr/>
          </p:nvSpPr>
          <p:spPr>
            <a:xfrm>
              <a:off x="465216" y="1313279"/>
              <a:ext cx="1942268" cy="48299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7ED437-2AC6-FCF0-AE16-BDF144D586E1}"/>
                </a:ext>
              </a:extLst>
            </p:cNvPr>
            <p:cNvSpPr txBox="1"/>
            <p:nvPr/>
          </p:nvSpPr>
          <p:spPr>
            <a:xfrm>
              <a:off x="820111" y="1359949"/>
              <a:ext cx="129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TA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안정민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0B0890E-947E-E087-DC91-187B0C3B4F11}"/>
              </a:ext>
            </a:extLst>
          </p:cNvPr>
          <p:cNvGrpSpPr/>
          <p:nvPr/>
        </p:nvGrpSpPr>
        <p:grpSpPr>
          <a:xfrm>
            <a:off x="7485099" y="1373652"/>
            <a:ext cx="1942268" cy="482992"/>
            <a:chOff x="465216" y="1313279"/>
            <a:chExt cx="1942268" cy="48299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E346ED1-7CCF-AA27-E150-7481E9A507DF}"/>
                </a:ext>
              </a:extLst>
            </p:cNvPr>
            <p:cNvSpPr/>
            <p:nvPr/>
          </p:nvSpPr>
          <p:spPr>
            <a:xfrm>
              <a:off x="465216" y="1313279"/>
              <a:ext cx="1942268" cy="48299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0E50DB-21AA-19D9-DDBF-2FB94864D186}"/>
                </a:ext>
              </a:extLst>
            </p:cNvPr>
            <p:cNvSpPr txBox="1"/>
            <p:nvPr/>
          </p:nvSpPr>
          <p:spPr>
            <a:xfrm>
              <a:off x="820111" y="1359949"/>
              <a:ext cx="129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UA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문수정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04B58F-9424-1551-3F13-620F11C4554F}"/>
              </a:ext>
            </a:extLst>
          </p:cNvPr>
          <p:cNvGrpSpPr/>
          <p:nvPr/>
        </p:nvGrpSpPr>
        <p:grpSpPr>
          <a:xfrm>
            <a:off x="9751388" y="1373652"/>
            <a:ext cx="1942268" cy="482992"/>
            <a:chOff x="465216" y="1313279"/>
            <a:chExt cx="1942268" cy="48299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28D484B-33F3-7FE0-EDD6-D0B7AEDF2D71}"/>
                </a:ext>
              </a:extLst>
            </p:cNvPr>
            <p:cNvSpPr/>
            <p:nvPr/>
          </p:nvSpPr>
          <p:spPr>
            <a:xfrm>
              <a:off x="465216" y="1313279"/>
              <a:ext cx="1942268" cy="48299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A23B24-F23A-CCFD-4196-9A2EAD8BE46F}"/>
                </a:ext>
              </a:extLst>
            </p:cNvPr>
            <p:cNvSpPr txBox="1"/>
            <p:nvPr/>
          </p:nvSpPr>
          <p:spPr>
            <a:xfrm>
              <a:off x="820111" y="1359949"/>
              <a:ext cx="1298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DA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김지연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807416-974D-00B8-C842-5ED025D73823}"/>
              </a:ext>
            </a:extLst>
          </p:cNvPr>
          <p:cNvSpPr/>
          <p:nvPr/>
        </p:nvSpPr>
        <p:spPr>
          <a:xfrm>
            <a:off x="7419184" y="4867835"/>
            <a:ext cx="1942268" cy="1423482"/>
          </a:xfrm>
          <a:prstGeom prst="rect">
            <a:avLst/>
          </a:prstGeom>
          <a:solidFill>
            <a:srgbClr val="FFFFFF"/>
          </a:solidFill>
          <a:ln>
            <a:solidFill>
              <a:srgbClr val="F4F9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환자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•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보호자 관리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예진표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관리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거래처 관리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의료 비품 관리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FEA319-B04F-70ED-8370-9FBD675AC81E}"/>
              </a:ext>
            </a:extLst>
          </p:cNvPr>
          <p:cNvSpPr/>
          <p:nvPr/>
        </p:nvSpPr>
        <p:spPr>
          <a:xfrm>
            <a:off x="2748386" y="4861698"/>
            <a:ext cx="1942268" cy="1423482"/>
          </a:xfrm>
          <a:prstGeom prst="rect">
            <a:avLst/>
          </a:prstGeom>
          <a:solidFill>
            <a:srgbClr val="FFFFFF"/>
          </a:solidFill>
          <a:ln>
            <a:solidFill>
              <a:srgbClr val="F4F9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접수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수납대기 관리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약품 관리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발주 관리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사원 관리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통계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4A0AFE-1094-1281-C366-332489E91677}"/>
              </a:ext>
            </a:extLst>
          </p:cNvPr>
          <p:cNvSpPr/>
          <p:nvPr/>
        </p:nvSpPr>
        <p:spPr>
          <a:xfrm>
            <a:off x="5115620" y="4852599"/>
            <a:ext cx="1942268" cy="1423482"/>
          </a:xfrm>
          <a:prstGeom prst="rect">
            <a:avLst/>
          </a:prstGeom>
          <a:solidFill>
            <a:srgbClr val="FFFFFF"/>
          </a:solidFill>
          <a:ln>
            <a:solidFill>
              <a:srgbClr val="F4F9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진료 업무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그룹오더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관리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영상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C3D95F-0661-3D25-5548-2390B827D6C5}"/>
              </a:ext>
            </a:extLst>
          </p:cNvPr>
          <p:cNvSpPr/>
          <p:nvPr/>
        </p:nvSpPr>
        <p:spPr>
          <a:xfrm>
            <a:off x="465216" y="4865175"/>
            <a:ext cx="1942268" cy="1423482"/>
          </a:xfrm>
          <a:prstGeom prst="rect">
            <a:avLst/>
          </a:prstGeom>
          <a:solidFill>
            <a:srgbClr val="FFFFFF"/>
          </a:solidFill>
          <a:ln>
            <a:solidFill>
              <a:srgbClr val="F4F9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입・퇴원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관리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수술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검사 업무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수납 관리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예약 관리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249B7C-B51D-208F-B7A9-D0CC980653CB}"/>
              </a:ext>
            </a:extLst>
          </p:cNvPr>
          <p:cNvSpPr txBox="1"/>
          <p:nvPr/>
        </p:nvSpPr>
        <p:spPr>
          <a:xfrm>
            <a:off x="10355779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 구성 및 역할</a:t>
            </a:r>
          </a:p>
        </p:txBody>
      </p:sp>
      <p:pic>
        <p:nvPicPr>
          <p:cNvPr id="5" name="그림 4" descr="인간의 얼굴, 사람, 헤드샷, 의류이(가) 표시된 사진&#10;&#10;자동 생성된 설명">
            <a:extLst>
              <a:ext uri="{FF2B5EF4-FFF2-40B4-BE49-F238E27FC236}">
                <a16:creationId xmlns:a16="http://schemas.microsoft.com/office/drawing/2014/main" id="{27C61D04-D011-F445-C366-9D2F60EC10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284" y="2217311"/>
            <a:ext cx="1598400" cy="213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404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6C0336-41D8-4D71-3CA8-D06AC02FBD06}"/>
              </a:ext>
            </a:extLst>
          </p:cNvPr>
          <p:cNvSpPr/>
          <p:nvPr/>
        </p:nvSpPr>
        <p:spPr>
          <a:xfrm>
            <a:off x="-6443" y="1239591"/>
            <a:ext cx="12192000" cy="4378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2DC483-E18B-7D1C-31F5-BAFCEC27E6D3}"/>
              </a:ext>
            </a:extLst>
          </p:cNvPr>
          <p:cNvSpPr/>
          <p:nvPr/>
        </p:nvSpPr>
        <p:spPr>
          <a:xfrm>
            <a:off x="5325414" y="2889128"/>
            <a:ext cx="1745088" cy="121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462F4-33F1-7C10-BF4F-A9E4F46262D8}"/>
              </a:ext>
            </a:extLst>
          </p:cNvPr>
          <p:cNvSpPr txBox="1"/>
          <p:nvPr/>
        </p:nvSpPr>
        <p:spPr>
          <a:xfrm>
            <a:off x="3052301" y="4001485"/>
            <a:ext cx="670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</a:t>
            </a:r>
            <a:r>
              <a:rPr lang="ko-KR" altLang="en-US" sz="48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절차 및 방법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CD5F7-2FCE-3ED2-CB87-549F02DBF5FF}"/>
              </a:ext>
            </a:extLst>
          </p:cNvPr>
          <p:cNvSpPr txBox="1"/>
          <p:nvPr/>
        </p:nvSpPr>
        <p:spPr>
          <a:xfrm>
            <a:off x="5456972" y="1749766"/>
            <a:ext cx="131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03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088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0B00AD-69D0-3819-2DB9-0A5315CD7B98}"/>
              </a:ext>
            </a:extLst>
          </p:cNvPr>
          <p:cNvSpPr/>
          <p:nvPr/>
        </p:nvSpPr>
        <p:spPr>
          <a:xfrm>
            <a:off x="7108535" y="5523038"/>
            <a:ext cx="4300750" cy="10177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5915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03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절차 및 방법 </a:t>
            </a:r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EC37ECE3-A26B-B43B-95F5-88D82F5E3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10921"/>
              </p:ext>
            </p:extLst>
          </p:nvPr>
        </p:nvGraphicFramePr>
        <p:xfrm>
          <a:off x="638243" y="1794030"/>
          <a:ext cx="5277741" cy="3465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963">
                  <a:extLst>
                    <a:ext uri="{9D8B030D-6E8A-4147-A177-3AD203B41FA5}">
                      <a16:colId xmlns:a16="http://schemas.microsoft.com/office/drawing/2014/main" val="2573838682"/>
                    </a:ext>
                  </a:extLst>
                </a:gridCol>
                <a:gridCol w="753963">
                  <a:extLst>
                    <a:ext uri="{9D8B030D-6E8A-4147-A177-3AD203B41FA5}">
                      <a16:colId xmlns:a16="http://schemas.microsoft.com/office/drawing/2014/main" val="1020553315"/>
                    </a:ext>
                  </a:extLst>
                </a:gridCol>
                <a:gridCol w="753963">
                  <a:extLst>
                    <a:ext uri="{9D8B030D-6E8A-4147-A177-3AD203B41FA5}">
                      <a16:colId xmlns:a16="http://schemas.microsoft.com/office/drawing/2014/main" val="2684002516"/>
                    </a:ext>
                  </a:extLst>
                </a:gridCol>
                <a:gridCol w="753963">
                  <a:extLst>
                    <a:ext uri="{9D8B030D-6E8A-4147-A177-3AD203B41FA5}">
                      <a16:colId xmlns:a16="http://schemas.microsoft.com/office/drawing/2014/main" val="12670234"/>
                    </a:ext>
                  </a:extLst>
                </a:gridCol>
                <a:gridCol w="753963">
                  <a:extLst>
                    <a:ext uri="{9D8B030D-6E8A-4147-A177-3AD203B41FA5}">
                      <a16:colId xmlns:a16="http://schemas.microsoft.com/office/drawing/2014/main" val="2301168769"/>
                    </a:ext>
                  </a:extLst>
                </a:gridCol>
                <a:gridCol w="753963">
                  <a:extLst>
                    <a:ext uri="{9D8B030D-6E8A-4147-A177-3AD203B41FA5}">
                      <a16:colId xmlns:a16="http://schemas.microsoft.com/office/drawing/2014/main" val="1901093005"/>
                    </a:ext>
                  </a:extLst>
                </a:gridCol>
                <a:gridCol w="753963">
                  <a:extLst>
                    <a:ext uri="{9D8B030D-6E8A-4147-A177-3AD203B41FA5}">
                      <a16:colId xmlns:a16="http://schemas.microsoft.com/office/drawing/2014/main" val="3512451322"/>
                    </a:ext>
                  </a:extLst>
                </a:gridCol>
              </a:tblGrid>
              <a:tr h="611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SUN</a:t>
                      </a:r>
                      <a:endParaRPr lang="ko-KR" altLang="en-US" sz="1600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MON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TUE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WED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THU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FRI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SAT</a:t>
                      </a:r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9504234"/>
                  </a:ext>
                </a:extLst>
              </a:tr>
              <a:tr h="829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10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11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12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13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14</a:t>
                      </a:r>
                    </a:p>
                    <a:p>
                      <a:pPr algn="ctr" latinLnBrk="1"/>
                      <a:endParaRPr lang="en-US" altLang="ko-KR" sz="4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주제선정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028066"/>
                  </a:ext>
                </a:extLst>
              </a:tr>
              <a:tr h="829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17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18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19</a:t>
                      </a:r>
                    </a:p>
                    <a:p>
                      <a:pPr algn="ctr" latinLnBrk="1"/>
                      <a:endParaRPr lang="en-US" altLang="ko-KR" sz="4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산출물</a:t>
                      </a:r>
                      <a:endParaRPr lang="en-US" altLang="ko-KR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작성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20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21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4805"/>
                  </a:ext>
                </a:extLst>
              </a:tr>
              <a:tr h="59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24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25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26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27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28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865424"/>
                  </a:ext>
                </a:extLst>
              </a:tr>
              <a:tr h="59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241000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30DE33-E10B-364E-063F-5E8BB829CA59}"/>
              </a:ext>
            </a:extLst>
          </p:cNvPr>
          <p:cNvSpPr/>
          <p:nvPr/>
        </p:nvSpPr>
        <p:spPr>
          <a:xfrm>
            <a:off x="11102184" y="1335682"/>
            <a:ext cx="650006" cy="43578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5</a:t>
            </a:r>
            <a:r>
              <a: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월</a:t>
            </a:r>
          </a:p>
        </p:txBody>
      </p:sp>
      <p:graphicFrame>
        <p:nvGraphicFramePr>
          <p:cNvPr id="41" name="표 34">
            <a:extLst>
              <a:ext uri="{FF2B5EF4-FFF2-40B4-BE49-F238E27FC236}">
                <a16:creationId xmlns:a16="http://schemas.microsoft.com/office/drawing/2014/main" id="{9FD5FE32-926F-5C3E-1CD7-EC55A13DC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35772"/>
              </p:ext>
            </p:extLst>
          </p:nvPr>
        </p:nvGraphicFramePr>
        <p:xfrm>
          <a:off x="6355722" y="1782048"/>
          <a:ext cx="5396468" cy="3601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924">
                  <a:extLst>
                    <a:ext uri="{9D8B030D-6E8A-4147-A177-3AD203B41FA5}">
                      <a16:colId xmlns:a16="http://schemas.microsoft.com/office/drawing/2014/main" val="2573838682"/>
                    </a:ext>
                  </a:extLst>
                </a:gridCol>
                <a:gridCol w="770924">
                  <a:extLst>
                    <a:ext uri="{9D8B030D-6E8A-4147-A177-3AD203B41FA5}">
                      <a16:colId xmlns:a16="http://schemas.microsoft.com/office/drawing/2014/main" val="1020553315"/>
                    </a:ext>
                  </a:extLst>
                </a:gridCol>
                <a:gridCol w="770924">
                  <a:extLst>
                    <a:ext uri="{9D8B030D-6E8A-4147-A177-3AD203B41FA5}">
                      <a16:colId xmlns:a16="http://schemas.microsoft.com/office/drawing/2014/main" val="2684002516"/>
                    </a:ext>
                  </a:extLst>
                </a:gridCol>
                <a:gridCol w="770924">
                  <a:extLst>
                    <a:ext uri="{9D8B030D-6E8A-4147-A177-3AD203B41FA5}">
                      <a16:colId xmlns:a16="http://schemas.microsoft.com/office/drawing/2014/main" val="12670234"/>
                    </a:ext>
                  </a:extLst>
                </a:gridCol>
                <a:gridCol w="770924">
                  <a:extLst>
                    <a:ext uri="{9D8B030D-6E8A-4147-A177-3AD203B41FA5}">
                      <a16:colId xmlns:a16="http://schemas.microsoft.com/office/drawing/2014/main" val="2301168769"/>
                    </a:ext>
                  </a:extLst>
                </a:gridCol>
                <a:gridCol w="770924">
                  <a:extLst>
                    <a:ext uri="{9D8B030D-6E8A-4147-A177-3AD203B41FA5}">
                      <a16:colId xmlns:a16="http://schemas.microsoft.com/office/drawing/2014/main" val="1901093005"/>
                    </a:ext>
                  </a:extLst>
                </a:gridCol>
                <a:gridCol w="770924">
                  <a:extLst>
                    <a:ext uri="{9D8B030D-6E8A-4147-A177-3AD203B41FA5}">
                      <a16:colId xmlns:a16="http://schemas.microsoft.com/office/drawing/2014/main" val="3512451322"/>
                    </a:ext>
                  </a:extLst>
                </a:gridCol>
              </a:tblGrid>
              <a:tr h="365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SUN</a:t>
                      </a:r>
                      <a:endParaRPr lang="ko-KR" altLang="en-US" sz="1600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MON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TUE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WED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THU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FRI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SAT</a:t>
                      </a:r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9504234"/>
                  </a:ext>
                </a:extLst>
              </a:tr>
              <a:tr h="688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endParaRPr lang="en-US" altLang="ko-KR" sz="4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착수발표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3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4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5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244805"/>
                  </a:ext>
                </a:extLst>
              </a:tr>
              <a:tr h="68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8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9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10</a:t>
                      </a:r>
                    </a:p>
                    <a:p>
                      <a:pPr algn="ctr" latinLnBrk="1"/>
                      <a:endParaRPr lang="en-US" altLang="ko-KR" sz="4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개발진행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11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12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865424"/>
                  </a:ext>
                </a:extLst>
              </a:tr>
              <a:tr h="289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15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16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17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18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19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241000"/>
                  </a:ext>
                </a:extLst>
              </a:tr>
              <a:tr h="68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22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23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24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25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26</a:t>
                      </a:r>
                    </a:p>
                    <a:p>
                      <a:pPr algn="ctr" latinLnBrk="1"/>
                      <a:endParaRPr lang="en-US" altLang="ko-KR" sz="4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중간</a:t>
                      </a:r>
                      <a:endParaRPr lang="en-US" altLang="ko-KR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51691"/>
                  </a:ext>
                </a:extLst>
              </a:tr>
              <a:tr h="68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29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30</a:t>
                      </a:r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31</a:t>
                      </a:r>
                    </a:p>
                    <a:p>
                      <a:pPr algn="ctr" latinLnBrk="1"/>
                      <a:endParaRPr lang="en-US" altLang="ko-KR" sz="4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테스트</a:t>
                      </a:r>
                      <a:endParaRPr lang="en-US" altLang="ko-KR" sz="12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08851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C4049605-DB4C-5C66-C3DB-54F763D1789D}"/>
              </a:ext>
            </a:extLst>
          </p:cNvPr>
          <p:cNvSpPr txBox="1"/>
          <p:nvPr/>
        </p:nvSpPr>
        <p:spPr>
          <a:xfrm>
            <a:off x="9911458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진행 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E3842E-278E-7D17-A127-B504CABD972E}"/>
              </a:ext>
            </a:extLst>
          </p:cNvPr>
          <p:cNvSpPr/>
          <p:nvPr/>
        </p:nvSpPr>
        <p:spPr>
          <a:xfrm>
            <a:off x="5265978" y="1358249"/>
            <a:ext cx="650006" cy="43578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4</a:t>
            </a:r>
            <a:r>
              <a: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BEF7F-5A8C-6836-E159-F01D06808D12}"/>
              </a:ext>
            </a:extLst>
          </p:cNvPr>
          <p:cNvSpPr txBox="1"/>
          <p:nvPr/>
        </p:nvSpPr>
        <p:spPr>
          <a:xfrm>
            <a:off x="7914498" y="5590726"/>
            <a:ext cx="3086867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개발진행 </a:t>
            </a:r>
            <a:r>
              <a:rPr lang="en-US" altLang="ko-KR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19</a:t>
            </a: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일 소요</a:t>
            </a:r>
            <a:endParaRPr lang="en-US" altLang="ko-KR" b="1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테스트 기간 </a:t>
            </a:r>
            <a:r>
              <a:rPr lang="en-US" altLang="ko-KR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16</a:t>
            </a: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일 소요</a:t>
            </a:r>
            <a:r>
              <a:rPr lang="en-US" altLang="ko-KR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endParaRPr lang="ko-KR" altLang="en-US" b="1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3B14EF-43DE-5EF8-7B1E-89C23A8902DA}"/>
              </a:ext>
            </a:extLst>
          </p:cNvPr>
          <p:cNvSpPr/>
          <p:nvPr/>
        </p:nvSpPr>
        <p:spPr>
          <a:xfrm>
            <a:off x="1126738" y="5539661"/>
            <a:ext cx="4300750" cy="10177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BCB40-AD05-EDBF-1519-335A6BF62549}"/>
              </a:ext>
            </a:extLst>
          </p:cNvPr>
          <p:cNvSpPr txBox="1"/>
          <p:nvPr/>
        </p:nvSpPr>
        <p:spPr>
          <a:xfrm>
            <a:off x="1675382" y="5590726"/>
            <a:ext cx="3086867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주제선정 </a:t>
            </a:r>
            <a:r>
              <a:rPr lang="en-US" altLang="ko-KR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6</a:t>
            </a: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일 소요</a:t>
            </a:r>
            <a:endParaRPr lang="en-US" altLang="ko-KR" b="1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산출물 작성 </a:t>
            </a:r>
            <a:r>
              <a:rPr lang="en-US" altLang="ko-KR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16</a:t>
            </a: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일 소요</a:t>
            </a:r>
            <a:r>
              <a:rPr lang="en-US" altLang="ko-KR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endParaRPr lang="ko-KR" altLang="en-US" b="1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95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5915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03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절차 및 방법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B6B8A5-B704-EFFA-F792-D5AC73CF7670}"/>
              </a:ext>
            </a:extLst>
          </p:cNvPr>
          <p:cNvSpPr/>
          <p:nvPr/>
        </p:nvSpPr>
        <p:spPr>
          <a:xfrm>
            <a:off x="8229833" y="1444205"/>
            <a:ext cx="663545" cy="5360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6</a:t>
            </a:r>
            <a:r>
              <a: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월</a:t>
            </a:r>
          </a:p>
        </p:txBody>
      </p:sp>
      <p:graphicFrame>
        <p:nvGraphicFramePr>
          <p:cNvPr id="6" name="표 34">
            <a:extLst>
              <a:ext uri="{FF2B5EF4-FFF2-40B4-BE49-F238E27FC236}">
                <a16:creationId xmlns:a16="http://schemas.microsoft.com/office/drawing/2014/main" id="{0A0E4857-9F4F-DA21-0A32-0592E5FB5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763262"/>
              </p:ext>
            </p:extLst>
          </p:nvPr>
        </p:nvGraphicFramePr>
        <p:xfrm>
          <a:off x="3285185" y="1980228"/>
          <a:ext cx="5621630" cy="3061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090">
                  <a:extLst>
                    <a:ext uri="{9D8B030D-6E8A-4147-A177-3AD203B41FA5}">
                      <a16:colId xmlns:a16="http://schemas.microsoft.com/office/drawing/2014/main" val="2573838682"/>
                    </a:ext>
                  </a:extLst>
                </a:gridCol>
                <a:gridCol w="803090">
                  <a:extLst>
                    <a:ext uri="{9D8B030D-6E8A-4147-A177-3AD203B41FA5}">
                      <a16:colId xmlns:a16="http://schemas.microsoft.com/office/drawing/2014/main" val="1020553315"/>
                    </a:ext>
                  </a:extLst>
                </a:gridCol>
                <a:gridCol w="803090">
                  <a:extLst>
                    <a:ext uri="{9D8B030D-6E8A-4147-A177-3AD203B41FA5}">
                      <a16:colId xmlns:a16="http://schemas.microsoft.com/office/drawing/2014/main" val="2684002516"/>
                    </a:ext>
                  </a:extLst>
                </a:gridCol>
                <a:gridCol w="803090">
                  <a:extLst>
                    <a:ext uri="{9D8B030D-6E8A-4147-A177-3AD203B41FA5}">
                      <a16:colId xmlns:a16="http://schemas.microsoft.com/office/drawing/2014/main" val="12670234"/>
                    </a:ext>
                  </a:extLst>
                </a:gridCol>
                <a:gridCol w="803090">
                  <a:extLst>
                    <a:ext uri="{9D8B030D-6E8A-4147-A177-3AD203B41FA5}">
                      <a16:colId xmlns:a16="http://schemas.microsoft.com/office/drawing/2014/main" val="2301168769"/>
                    </a:ext>
                  </a:extLst>
                </a:gridCol>
                <a:gridCol w="803090">
                  <a:extLst>
                    <a:ext uri="{9D8B030D-6E8A-4147-A177-3AD203B41FA5}">
                      <a16:colId xmlns:a16="http://schemas.microsoft.com/office/drawing/2014/main" val="1901093005"/>
                    </a:ext>
                  </a:extLst>
                </a:gridCol>
                <a:gridCol w="803090">
                  <a:extLst>
                    <a:ext uri="{9D8B030D-6E8A-4147-A177-3AD203B41FA5}">
                      <a16:colId xmlns:a16="http://schemas.microsoft.com/office/drawing/2014/main" val="3512451322"/>
                    </a:ext>
                  </a:extLst>
                </a:gridCol>
              </a:tblGrid>
              <a:tr h="728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SUN</a:t>
                      </a:r>
                      <a:endParaRPr lang="ko-KR" altLang="en-US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MON</a:t>
                      </a:r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TUE</a:t>
                      </a:r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WED</a:t>
                      </a:r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THU</a:t>
                      </a:r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FRI</a:t>
                      </a:r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SAT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9504234"/>
                  </a:ext>
                </a:extLst>
              </a:tr>
              <a:tr h="7165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effectLst/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endParaRPr lang="en-US" altLang="ko-KR" sz="700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테스트</a:t>
                      </a:r>
                      <a:endParaRPr lang="en-US" altLang="ko-KR" sz="1400" b="1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</a:t>
                      </a:r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3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4805"/>
                  </a:ext>
                </a:extLst>
              </a:tr>
              <a:tr h="716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4</a:t>
                      </a:r>
                      <a:endParaRPr lang="ko-KR" altLang="en-US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5</a:t>
                      </a:r>
                      <a:endParaRPr lang="ko-KR" altLang="en-US" sz="1400" b="1" dirty="0">
                        <a:effectLst/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6</a:t>
                      </a:r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7</a:t>
                      </a:r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8</a:t>
                      </a:r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9</a:t>
                      </a:r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10</a:t>
                      </a:r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861432"/>
                  </a:ext>
                </a:extLst>
              </a:tr>
              <a:tr h="716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EA7B6C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11</a:t>
                      </a:r>
                      <a:endParaRPr lang="ko-KR" altLang="en-US" dirty="0">
                        <a:solidFill>
                          <a:srgbClr val="EA7B6C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12</a:t>
                      </a:r>
                    </a:p>
                    <a:p>
                      <a:pPr algn="ctr" latinLnBrk="1"/>
                      <a:endParaRPr lang="en-US" altLang="ko-KR" sz="500" b="1" dirty="0">
                        <a:effectLst/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effectLst/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최종 발표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7608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8E22E6-9A8A-9DAA-4E0E-54BA2A1BD89E}"/>
              </a:ext>
            </a:extLst>
          </p:cNvPr>
          <p:cNvSpPr txBox="1"/>
          <p:nvPr/>
        </p:nvSpPr>
        <p:spPr>
          <a:xfrm>
            <a:off x="9911458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진행 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1DB885-3DF8-9943-4C75-684A9F6A56FD}"/>
              </a:ext>
            </a:extLst>
          </p:cNvPr>
          <p:cNvSpPr/>
          <p:nvPr/>
        </p:nvSpPr>
        <p:spPr>
          <a:xfrm>
            <a:off x="4095311" y="5562554"/>
            <a:ext cx="4300750" cy="10177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D4509-D124-03A6-8130-2158D4B15D2E}"/>
              </a:ext>
            </a:extLst>
          </p:cNvPr>
          <p:cNvSpPr txBox="1"/>
          <p:nvPr/>
        </p:nvSpPr>
        <p:spPr>
          <a:xfrm>
            <a:off x="4631251" y="5776266"/>
            <a:ext cx="3086867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테스트 기간 </a:t>
            </a:r>
            <a:r>
              <a:rPr lang="en-US" altLang="ko-KR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16</a:t>
            </a: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일 소요</a:t>
            </a:r>
          </a:p>
        </p:txBody>
      </p:sp>
    </p:spTree>
    <p:extLst>
      <p:ext uri="{BB962C8B-B14F-4D97-AF65-F5344CB8AC3E}">
        <p14:creationId xmlns:p14="http://schemas.microsoft.com/office/powerpoint/2010/main" val="178557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867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03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절차 및 방법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BFAA4-23A4-8373-5E1D-79058C1641AE}"/>
              </a:ext>
            </a:extLst>
          </p:cNvPr>
          <p:cNvSpPr txBox="1"/>
          <p:nvPr/>
        </p:nvSpPr>
        <p:spPr>
          <a:xfrm>
            <a:off x="9911458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DB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설계도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논리</a:t>
            </a:r>
          </a:p>
        </p:txBody>
      </p:sp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1B67E52-E061-824A-9CB7-C1F88551E0C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7" t="45101" r="1422"/>
          <a:stretch/>
        </p:blipFill>
        <p:spPr>
          <a:xfrm>
            <a:off x="1596000" y="1284452"/>
            <a:ext cx="9000000" cy="540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3C7F39-477D-9AE5-B15C-621ADE7DE33F}"/>
              </a:ext>
            </a:extLst>
          </p:cNvPr>
          <p:cNvSpPr/>
          <p:nvPr/>
        </p:nvSpPr>
        <p:spPr>
          <a:xfrm>
            <a:off x="4260518" y="1824718"/>
            <a:ext cx="2427450" cy="2620736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E28C9E-BD10-CC8C-FE80-745DB0029CB8}"/>
              </a:ext>
            </a:extLst>
          </p:cNvPr>
          <p:cNvSpPr/>
          <p:nvPr/>
        </p:nvSpPr>
        <p:spPr>
          <a:xfrm>
            <a:off x="1628832" y="1284451"/>
            <a:ext cx="2631686" cy="4124387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14A232-8649-0541-B5D7-BD7ABDD9A2BA}"/>
              </a:ext>
            </a:extLst>
          </p:cNvPr>
          <p:cNvSpPr/>
          <p:nvPr/>
        </p:nvSpPr>
        <p:spPr>
          <a:xfrm>
            <a:off x="4356860" y="4549697"/>
            <a:ext cx="4749969" cy="2134755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98844D-6686-011B-AEC5-F2B52D906B7D}"/>
              </a:ext>
            </a:extLst>
          </p:cNvPr>
          <p:cNvSpPr/>
          <p:nvPr/>
        </p:nvSpPr>
        <p:spPr>
          <a:xfrm>
            <a:off x="6784310" y="3242989"/>
            <a:ext cx="2322519" cy="124929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846AA6-9290-1116-F7C6-5C02EA66B8BC}"/>
              </a:ext>
            </a:extLst>
          </p:cNvPr>
          <p:cNvSpPr/>
          <p:nvPr/>
        </p:nvSpPr>
        <p:spPr>
          <a:xfrm>
            <a:off x="7813596" y="1936281"/>
            <a:ext cx="2596496" cy="1249293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124A98-EFF2-8750-D9E2-63786EBC9BF1}"/>
              </a:ext>
            </a:extLst>
          </p:cNvPr>
          <p:cNvSpPr/>
          <p:nvPr/>
        </p:nvSpPr>
        <p:spPr>
          <a:xfrm>
            <a:off x="9203171" y="3185575"/>
            <a:ext cx="1206921" cy="851854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51D798-1E28-8185-A9A1-4F57771A3B36}"/>
              </a:ext>
            </a:extLst>
          </p:cNvPr>
          <p:cNvSpPr/>
          <p:nvPr/>
        </p:nvSpPr>
        <p:spPr>
          <a:xfrm>
            <a:off x="9162757" y="4095635"/>
            <a:ext cx="1400411" cy="537733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B635D-987F-0330-1CA8-2C013467AEC2}"/>
              </a:ext>
            </a:extLst>
          </p:cNvPr>
          <p:cNvSpPr txBox="1"/>
          <p:nvPr/>
        </p:nvSpPr>
        <p:spPr>
          <a:xfrm>
            <a:off x="1718336" y="1351688"/>
            <a:ext cx="136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원무과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B1E730-A5A7-9032-7AD0-34DE155BEC4E}"/>
              </a:ext>
            </a:extLst>
          </p:cNvPr>
          <p:cNvSpPr txBox="1"/>
          <p:nvPr/>
        </p:nvSpPr>
        <p:spPr>
          <a:xfrm>
            <a:off x="8560510" y="1970145"/>
            <a:ext cx="161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물리치료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80FB5-D35F-D996-581B-811816872E7B}"/>
              </a:ext>
            </a:extLst>
          </p:cNvPr>
          <p:cNvSpPr txBox="1"/>
          <p:nvPr/>
        </p:nvSpPr>
        <p:spPr>
          <a:xfrm>
            <a:off x="7449057" y="3575793"/>
            <a:ext cx="88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진료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49EB5-A27B-EEFD-EB6C-5E00AE091FD5}"/>
              </a:ext>
            </a:extLst>
          </p:cNvPr>
          <p:cNvSpPr txBox="1"/>
          <p:nvPr/>
        </p:nvSpPr>
        <p:spPr>
          <a:xfrm>
            <a:off x="8100000" y="6161232"/>
            <a:ext cx="92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간호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7D3823-F12F-DEEA-4C0E-557D4615EA0E}"/>
              </a:ext>
            </a:extLst>
          </p:cNvPr>
          <p:cNvSpPr txBox="1"/>
          <p:nvPr/>
        </p:nvSpPr>
        <p:spPr>
          <a:xfrm>
            <a:off x="9092703" y="4473871"/>
            <a:ext cx="1505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영상학과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184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867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03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절차 및 방법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72673-23C4-5434-1100-F24CCCBC8882}"/>
              </a:ext>
            </a:extLst>
          </p:cNvPr>
          <p:cNvSpPr txBox="1"/>
          <p:nvPr/>
        </p:nvSpPr>
        <p:spPr>
          <a:xfrm>
            <a:off x="9911458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DB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설계도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물리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B63D606-E262-CA2C-6984-CB1D1F6A9E8C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8" t="45190" r="1607"/>
          <a:stretch/>
        </p:blipFill>
        <p:spPr>
          <a:xfrm>
            <a:off x="1596000" y="1284452"/>
            <a:ext cx="9000000" cy="540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0F8A34-7444-C0DF-7390-83E83C4E7129}"/>
              </a:ext>
            </a:extLst>
          </p:cNvPr>
          <p:cNvSpPr/>
          <p:nvPr/>
        </p:nvSpPr>
        <p:spPr>
          <a:xfrm>
            <a:off x="4130578" y="1824718"/>
            <a:ext cx="2591180" cy="2620736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6B00F1-1A50-6563-D722-3A5491B57897}"/>
              </a:ext>
            </a:extLst>
          </p:cNvPr>
          <p:cNvSpPr/>
          <p:nvPr/>
        </p:nvSpPr>
        <p:spPr>
          <a:xfrm>
            <a:off x="1628832" y="1284451"/>
            <a:ext cx="2501746" cy="4133262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E9AFBB-1A2D-4F6A-25E2-F798198B0659}"/>
              </a:ext>
            </a:extLst>
          </p:cNvPr>
          <p:cNvSpPr/>
          <p:nvPr/>
        </p:nvSpPr>
        <p:spPr>
          <a:xfrm>
            <a:off x="4236656" y="4592627"/>
            <a:ext cx="4749969" cy="2091825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36D285-FCC1-1416-AFD3-EED175BE849B}"/>
              </a:ext>
            </a:extLst>
          </p:cNvPr>
          <p:cNvSpPr/>
          <p:nvPr/>
        </p:nvSpPr>
        <p:spPr>
          <a:xfrm>
            <a:off x="6724208" y="3242989"/>
            <a:ext cx="2252641" cy="1306708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AE2D2-919E-B1E6-4F36-BF577531B75D}"/>
              </a:ext>
            </a:extLst>
          </p:cNvPr>
          <p:cNvSpPr/>
          <p:nvPr/>
        </p:nvSpPr>
        <p:spPr>
          <a:xfrm>
            <a:off x="7813596" y="1936281"/>
            <a:ext cx="2411897" cy="1249293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5526D3-F5FB-BB47-AC54-4525CB0C0FD5}"/>
              </a:ext>
            </a:extLst>
          </p:cNvPr>
          <p:cNvSpPr/>
          <p:nvPr/>
        </p:nvSpPr>
        <p:spPr>
          <a:xfrm>
            <a:off x="9018572" y="3185575"/>
            <a:ext cx="1206921" cy="851854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E29882-B1CB-B420-6D46-733FDC3445DB}"/>
              </a:ext>
            </a:extLst>
          </p:cNvPr>
          <p:cNvSpPr/>
          <p:nvPr/>
        </p:nvSpPr>
        <p:spPr>
          <a:xfrm>
            <a:off x="9021088" y="4087049"/>
            <a:ext cx="1400411" cy="537733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E74A1-384A-C1AF-6DEB-43B9B0C6E2F4}"/>
              </a:ext>
            </a:extLst>
          </p:cNvPr>
          <p:cNvSpPr txBox="1"/>
          <p:nvPr/>
        </p:nvSpPr>
        <p:spPr>
          <a:xfrm>
            <a:off x="1718336" y="1351688"/>
            <a:ext cx="1362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원무과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1EA01-EFD0-885C-AC4B-7857E1A516A6}"/>
              </a:ext>
            </a:extLst>
          </p:cNvPr>
          <p:cNvSpPr txBox="1"/>
          <p:nvPr/>
        </p:nvSpPr>
        <p:spPr>
          <a:xfrm>
            <a:off x="8560510" y="1970145"/>
            <a:ext cx="161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물리치료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DFED8-4F9B-1791-A17A-DD83D67A56AB}"/>
              </a:ext>
            </a:extLst>
          </p:cNvPr>
          <p:cNvSpPr txBox="1"/>
          <p:nvPr/>
        </p:nvSpPr>
        <p:spPr>
          <a:xfrm>
            <a:off x="7449057" y="3575793"/>
            <a:ext cx="88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진료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9659E-F163-27D3-14E0-7DA88BEFEFE2}"/>
              </a:ext>
            </a:extLst>
          </p:cNvPr>
          <p:cNvSpPr txBox="1"/>
          <p:nvPr/>
        </p:nvSpPr>
        <p:spPr>
          <a:xfrm>
            <a:off x="8100000" y="6161232"/>
            <a:ext cx="92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간호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86D7A-BA84-BF17-F91D-6E113EFADFB0}"/>
              </a:ext>
            </a:extLst>
          </p:cNvPr>
          <p:cNvSpPr txBox="1"/>
          <p:nvPr/>
        </p:nvSpPr>
        <p:spPr>
          <a:xfrm>
            <a:off x="9092703" y="4473871"/>
            <a:ext cx="1505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영상학과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767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29C554D-4350-1F00-255D-498AA5DDDBF9}"/>
              </a:ext>
            </a:extLst>
          </p:cNvPr>
          <p:cNvSpPr/>
          <p:nvPr/>
        </p:nvSpPr>
        <p:spPr>
          <a:xfrm>
            <a:off x="6181858" y="3887746"/>
            <a:ext cx="5724767" cy="27717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EFA84B-E9F9-A9CF-B54A-6D4B5A841B8F}"/>
              </a:ext>
            </a:extLst>
          </p:cNvPr>
          <p:cNvSpPr/>
          <p:nvPr/>
        </p:nvSpPr>
        <p:spPr>
          <a:xfrm>
            <a:off x="6157182" y="1118428"/>
            <a:ext cx="5724767" cy="25984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C153AC-5519-38EE-7533-AB71790ABDD1}"/>
              </a:ext>
            </a:extLst>
          </p:cNvPr>
          <p:cNvSpPr/>
          <p:nvPr/>
        </p:nvSpPr>
        <p:spPr>
          <a:xfrm>
            <a:off x="245031" y="3885104"/>
            <a:ext cx="5724767" cy="27744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87F467-1FAA-9002-5029-435060F9DD39}"/>
              </a:ext>
            </a:extLst>
          </p:cNvPr>
          <p:cNvSpPr/>
          <p:nvPr/>
        </p:nvSpPr>
        <p:spPr>
          <a:xfrm>
            <a:off x="231570" y="1118428"/>
            <a:ext cx="5724767" cy="25984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867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03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절차 및 방법 </a:t>
            </a:r>
          </a:p>
        </p:txBody>
      </p:sp>
      <p:pic>
        <p:nvPicPr>
          <p:cNvPr id="6" name="그림 5" descr="원, 스크린샷, 노랑, 호박이(가) 표시된 사진&#10;&#10;자동 생성된 설명">
            <a:extLst>
              <a:ext uri="{FF2B5EF4-FFF2-40B4-BE49-F238E27FC236}">
                <a16:creationId xmlns:a16="http://schemas.microsoft.com/office/drawing/2014/main" id="{9C4E13DE-5FEF-1A39-9E19-B8DF1F643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3"/>
          <a:stretch/>
        </p:blipFill>
        <p:spPr>
          <a:xfrm>
            <a:off x="6327926" y="3925493"/>
            <a:ext cx="5302593" cy="2632506"/>
          </a:xfrm>
          <a:prstGeom prst="rect">
            <a:avLst/>
          </a:prstGeom>
        </p:spPr>
      </p:pic>
      <p:pic>
        <p:nvPicPr>
          <p:cNvPr id="9" name="그림 8" descr="스크린샷, 원, 다채로움, 노랑이(가) 표시된 사진&#10;&#10;자동 생성된 설명">
            <a:extLst>
              <a:ext uri="{FF2B5EF4-FFF2-40B4-BE49-F238E27FC236}">
                <a16:creationId xmlns:a16="http://schemas.microsoft.com/office/drawing/2014/main" id="{9755B348-9328-BB3A-4EAA-6E4965FB7C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7" y="3958416"/>
            <a:ext cx="4992431" cy="2599583"/>
          </a:xfrm>
          <a:prstGeom prst="rect">
            <a:avLst/>
          </a:prstGeom>
        </p:spPr>
      </p:pic>
      <p:pic>
        <p:nvPicPr>
          <p:cNvPr id="11" name="그림 10" descr="원, 스크린샷, 노랑, 다채로움이(가) 표시된 사진&#10;&#10;자동 생성된 설명">
            <a:extLst>
              <a:ext uri="{FF2B5EF4-FFF2-40B4-BE49-F238E27FC236}">
                <a16:creationId xmlns:a16="http://schemas.microsoft.com/office/drawing/2014/main" id="{825F81E9-0C2A-53A7-ECFB-65E5271476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31" y="1306893"/>
            <a:ext cx="5473670" cy="2313024"/>
          </a:xfrm>
          <a:prstGeom prst="rect">
            <a:avLst/>
          </a:prstGeom>
        </p:spPr>
      </p:pic>
      <p:pic>
        <p:nvPicPr>
          <p:cNvPr id="13" name="그림 12" descr="원, 스크린샷, 텍스트, 노랑이(가) 표시된 사진&#10;&#10;자동 생성된 설명">
            <a:extLst>
              <a:ext uri="{FF2B5EF4-FFF2-40B4-BE49-F238E27FC236}">
                <a16:creationId xmlns:a16="http://schemas.microsoft.com/office/drawing/2014/main" id="{FE3A9A8C-372A-95A7-C9AA-6A2D8D8A61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1"/>
          <a:stretch/>
        </p:blipFill>
        <p:spPr>
          <a:xfrm>
            <a:off x="735959" y="1240122"/>
            <a:ext cx="4762286" cy="23367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C2A25D-4EAF-EF59-07CB-01C8A4F4B3C2}"/>
              </a:ext>
            </a:extLst>
          </p:cNvPr>
          <p:cNvSpPr/>
          <p:nvPr/>
        </p:nvSpPr>
        <p:spPr>
          <a:xfrm>
            <a:off x="6368270" y="1317642"/>
            <a:ext cx="412124" cy="181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8362BB-F1E6-E718-1536-298FEA84C00C}"/>
              </a:ext>
            </a:extLst>
          </p:cNvPr>
          <p:cNvSpPr/>
          <p:nvPr/>
        </p:nvSpPr>
        <p:spPr>
          <a:xfrm>
            <a:off x="641827" y="4007225"/>
            <a:ext cx="427214" cy="20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C68E9-2EF6-D45F-7821-F5BCF1A9D4F4}"/>
              </a:ext>
            </a:extLst>
          </p:cNvPr>
          <p:cNvSpPr txBox="1"/>
          <p:nvPr/>
        </p:nvSpPr>
        <p:spPr>
          <a:xfrm>
            <a:off x="9704231" y="467786"/>
            <a:ext cx="2571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유스케이스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305244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867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03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절차 및 방법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BA585-219E-8A96-9BF2-F7E3FE4CF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" r="315" b="1834"/>
          <a:stretch/>
        </p:blipFill>
        <p:spPr>
          <a:xfrm>
            <a:off x="1345840" y="1179939"/>
            <a:ext cx="4675031" cy="25916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D66E99-F33E-4E8E-9B95-C56B7256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36" y="1179938"/>
            <a:ext cx="4640769" cy="25916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2AB30F-5AF0-07CF-B7F6-42C9170C3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357" y="3936017"/>
            <a:ext cx="4705514" cy="2655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84CD4F-C7A7-4391-D96C-738B7ED6D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636" y="3935771"/>
            <a:ext cx="4697831" cy="2623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53E354-CF03-93CC-F426-9179ACF874A3}"/>
              </a:ext>
            </a:extLst>
          </p:cNvPr>
          <p:cNvSpPr txBox="1"/>
          <p:nvPr/>
        </p:nvSpPr>
        <p:spPr>
          <a:xfrm>
            <a:off x="10032638" y="467786"/>
            <a:ext cx="2307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프로세스 흐름도</a:t>
            </a:r>
          </a:p>
        </p:txBody>
      </p:sp>
    </p:spTree>
    <p:extLst>
      <p:ext uri="{BB962C8B-B14F-4D97-AF65-F5344CB8AC3E}">
        <p14:creationId xmlns:p14="http://schemas.microsoft.com/office/powerpoint/2010/main" val="23803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 descr="골프, 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FFA44459-E784-8FB7-85E6-728850B69A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" y="-1"/>
            <a:ext cx="12179114" cy="6858001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75AF6E-77A4-62F1-D634-842D2CB28806}"/>
              </a:ext>
            </a:extLst>
          </p:cNvPr>
          <p:cNvSpPr/>
          <p:nvPr/>
        </p:nvSpPr>
        <p:spPr>
          <a:xfrm>
            <a:off x="5383370" y="0"/>
            <a:ext cx="680218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B30B94-98BE-4930-6BED-A4900B1D813D}"/>
              </a:ext>
            </a:extLst>
          </p:cNvPr>
          <p:cNvSpPr txBox="1"/>
          <p:nvPr/>
        </p:nvSpPr>
        <p:spPr>
          <a:xfrm>
            <a:off x="5993547" y="1313265"/>
            <a:ext cx="3569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01.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개요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1C48E3-C5E8-7C3B-75BA-7E576DDA5449}"/>
              </a:ext>
            </a:extLst>
          </p:cNvPr>
          <p:cNvSpPr txBox="1"/>
          <p:nvPr/>
        </p:nvSpPr>
        <p:spPr>
          <a:xfrm>
            <a:off x="5993547" y="2213300"/>
            <a:ext cx="399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02.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팀 구성 및 역할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1ADFA6-18CF-FEEC-2692-4CEFA8632470}"/>
              </a:ext>
            </a:extLst>
          </p:cNvPr>
          <p:cNvSpPr txBox="1"/>
          <p:nvPr/>
        </p:nvSpPr>
        <p:spPr>
          <a:xfrm>
            <a:off x="5993547" y="3113335"/>
            <a:ext cx="583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03.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절차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및 방법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6639A5-BB2D-800C-E5D1-EB0002D83E8B}"/>
              </a:ext>
            </a:extLst>
          </p:cNvPr>
          <p:cNvSpPr txBox="1"/>
          <p:nvPr/>
        </p:nvSpPr>
        <p:spPr>
          <a:xfrm>
            <a:off x="5993546" y="4013370"/>
            <a:ext cx="5287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04.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결과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DCEAD2-3BF0-67CA-30D1-057A670153CD}"/>
              </a:ext>
            </a:extLst>
          </p:cNvPr>
          <p:cNvSpPr txBox="1"/>
          <p:nvPr/>
        </p:nvSpPr>
        <p:spPr>
          <a:xfrm>
            <a:off x="1151859" y="2644362"/>
            <a:ext cx="33299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SemiBold" panose="02000503040000020004" pitchFamily="2" charset="0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-INDEX-</a:t>
            </a:r>
          </a:p>
          <a:p>
            <a:pPr algn="ctr"/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SemiBold" panose="02000503040000020004" pitchFamily="2" charset="0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목차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6BC36D-0039-FB6F-0EFE-B0485F3FD7B2}"/>
              </a:ext>
            </a:extLst>
          </p:cNvPr>
          <p:cNvCxnSpPr>
            <a:cxnSpLocks/>
          </p:cNvCxnSpPr>
          <p:nvPr/>
        </p:nvCxnSpPr>
        <p:spPr>
          <a:xfrm>
            <a:off x="0" y="37787"/>
            <a:ext cx="121920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96A61B0-27BB-199E-427E-5DF2956AF157}"/>
              </a:ext>
            </a:extLst>
          </p:cNvPr>
          <p:cNvCxnSpPr>
            <a:cxnSpLocks/>
          </p:cNvCxnSpPr>
          <p:nvPr/>
        </p:nvCxnSpPr>
        <p:spPr>
          <a:xfrm>
            <a:off x="0" y="6820213"/>
            <a:ext cx="12192000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702B477-0508-94B7-48D6-77B618484127}"/>
              </a:ext>
            </a:extLst>
          </p:cNvPr>
          <p:cNvSpPr txBox="1"/>
          <p:nvPr/>
        </p:nvSpPr>
        <p:spPr>
          <a:xfrm>
            <a:off x="5993546" y="4913405"/>
            <a:ext cx="5287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05.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745956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6C0336-41D8-4D71-3CA8-D06AC02FBD06}"/>
              </a:ext>
            </a:extLst>
          </p:cNvPr>
          <p:cNvSpPr/>
          <p:nvPr/>
        </p:nvSpPr>
        <p:spPr>
          <a:xfrm>
            <a:off x="-6443" y="1239591"/>
            <a:ext cx="12192000" cy="4378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2DC483-E18B-7D1C-31F5-BAFCEC27E6D3}"/>
              </a:ext>
            </a:extLst>
          </p:cNvPr>
          <p:cNvSpPr/>
          <p:nvPr/>
        </p:nvSpPr>
        <p:spPr>
          <a:xfrm>
            <a:off x="5325414" y="2889128"/>
            <a:ext cx="1745088" cy="121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462F4-33F1-7C10-BF4F-A9E4F46262D8}"/>
              </a:ext>
            </a:extLst>
          </p:cNvPr>
          <p:cNvSpPr txBox="1"/>
          <p:nvPr/>
        </p:nvSpPr>
        <p:spPr>
          <a:xfrm>
            <a:off x="3831473" y="4001485"/>
            <a:ext cx="484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CD5F7-2FCE-3ED2-CB87-549F02DBF5FF}"/>
              </a:ext>
            </a:extLst>
          </p:cNvPr>
          <p:cNvSpPr txBox="1"/>
          <p:nvPr/>
        </p:nvSpPr>
        <p:spPr>
          <a:xfrm>
            <a:off x="5456972" y="1749766"/>
            <a:ext cx="131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04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50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0" y="170335"/>
            <a:ext cx="450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04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결과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AD92E-F164-A7A1-D0D3-0C832E2B9F5B}"/>
              </a:ext>
            </a:extLst>
          </p:cNvPr>
          <p:cNvSpPr txBox="1"/>
          <p:nvPr/>
        </p:nvSpPr>
        <p:spPr>
          <a:xfrm>
            <a:off x="10032638" y="467786"/>
            <a:ext cx="2307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5D1D8F-71C0-D2BB-AB47-E90E6C2E6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1"/>
          <a:stretch/>
        </p:blipFill>
        <p:spPr>
          <a:xfrm>
            <a:off x="1217478" y="1251942"/>
            <a:ext cx="9757043" cy="54357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601F90-4DC0-8D64-672C-E402B11D0FA1}"/>
              </a:ext>
            </a:extLst>
          </p:cNvPr>
          <p:cNvSpPr/>
          <p:nvPr/>
        </p:nvSpPr>
        <p:spPr>
          <a:xfrm>
            <a:off x="8549268" y="6006790"/>
            <a:ext cx="2267415" cy="505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1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0" y="170335"/>
            <a:ext cx="450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04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결과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ACF52-272A-9DEB-5732-278334330652}"/>
              </a:ext>
            </a:extLst>
          </p:cNvPr>
          <p:cNvSpPr txBox="1"/>
          <p:nvPr/>
        </p:nvSpPr>
        <p:spPr>
          <a:xfrm>
            <a:off x="10032638" y="467786"/>
            <a:ext cx="2307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시작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3095DD-D542-75EF-2C36-0164F3D89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7" b="4173"/>
          <a:stretch/>
        </p:blipFill>
        <p:spPr>
          <a:xfrm>
            <a:off x="1390185" y="1284452"/>
            <a:ext cx="9411629" cy="52387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8C9015-1520-D70E-C102-8669869768DD}"/>
              </a:ext>
            </a:extLst>
          </p:cNvPr>
          <p:cNvSpPr/>
          <p:nvPr/>
        </p:nvSpPr>
        <p:spPr>
          <a:xfrm>
            <a:off x="8549268" y="6006790"/>
            <a:ext cx="2267415" cy="3834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33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0" y="170335"/>
            <a:ext cx="450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04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결과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23E54-B907-1D74-F95B-772AB6829F11}"/>
              </a:ext>
            </a:extLst>
          </p:cNvPr>
          <p:cNvSpPr txBox="1"/>
          <p:nvPr/>
        </p:nvSpPr>
        <p:spPr>
          <a:xfrm>
            <a:off x="10032638" y="467786"/>
            <a:ext cx="2307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업무별 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7F205F-4381-58F9-3E31-0CE7D953D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" b="10641"/>
          <a:stretch/>
        </p:blipFill>
        <p:spPr>
          <a:xfrm>
            <a:off x="298966" y="1120516"/>
            <a:ext cx="11470341" cy="56456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691731-EC63-0468-B719-F8C6FA9BF786}"/>
              </a:ext>
            </a:extLst>
          </p:cNvPr>
          <p:cNvSpPr/>
          <p:nvPr/>
        </p:nvSpPr>
        <p:spPr>
          <a:xfrm>
            <a:off x="422693" y="1427356"/>
            <a:ext cx="8988936" cy="46835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A0DF4F-E27E-A0E8-FCC9-6192FA3ED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74" y="1598186"/>
            <a:ext cx="628438" cy="1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3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0" y="170335"/>
            <a:ext cx="450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04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수행 결과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03721F-40F6-9070-C9FE-4D0D525C778C}"/>
              </a:ext>
            </a:extLst>
          </p:cNvPr>
          <p:cNvSpPr txBox="1"/>
          <p:nvPr/>
        </p:nvSpPr>
        <p:spPr>
          <a:xfrm>
            <a:off x="10032638" y="467786"/>
            <a:ext cx="2307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업무별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6221F8-FA6C-552B-9CB6-D970BDDC1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1" b="10244"/>
          <a:stretch/>
        </p:blipFill>
        <p:spPr>
          <a:xfrm>
            <a:off x="240954" y="1050543"/>
            <a:ext cx="5662441" cy="28077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82ED9C-525B-83E1-CA6C-392E962A2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1" b="12304"/>
          <a:stretch/>
        </p:blipFill>
        <p:spPr>
          <a:xfrm>
            <a:off x="6276788" y="1050543"/>
            <a:ext cx="5674258" cy="2807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5C6CCB-3693-0590-4EDF-5385BC247E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30" b="8984"/>
          <a:stretch/>
        </p:blipFill>
        <p:spPr>
          <a:xfrm>
            <a:off x="6276788" y="3958685"/>
            <a:ext cx="5674258" cy="27990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0E920F-C903-A129-2401-8BEC2F3006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21" b="12629"/>
          <a:stretch/>
        </p:blipFill>
        <p:spPr>
          <a:xfrm>
            <a:off x="240955" y="3958685"/>
            <a:ext cx="5674258" cy="2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22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6C0336-41D8-4D71-3CA8-D06AC02FBD06}"/>
              </a:ext>
            </a:extLst>
          </p:cNvPr>
          <p:cNvSpPr/>
          <p:nvPr/>
        </p:nvSpPr>
        <p:spPr>
          <a:xfrm>
            <a:off x="-6443" y="1239591"/>
            <a:ext cx="12192000" cy="4378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2DC483-E18B-7D1C-31F5-BAFCEC27E6D3}"/>
              </a:ext>
            </a:extLst>
          </p:cNvPr>
          <p:cNvSpPr/>
          <p:nvPr/>
        </p:nvSpPr>
        <p:spPr>
          <a:xfrm>
            <a:off x="5325414" y="2889128"/>
            <a:ext cx="1745088" cy="121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462F4-33F1-7C10-BF4F-A9E4F46262D8}"/>
              </a:ext>
            </a:extLst>
          </p:cNvPr>
          <p:cNvSpPr txBox="1"/>
          <p:nvPr/>
        </p:nvSpPr>
        <p:spPr>
          <a:xfrm>
            <a:off x="5456972" y="4089457"/>
            <a:ext cx="1371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시연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CD5F7-2FCE-3ED2-CB87-549F02DBF5FF}"/>
              </a:ext>
            </a:extLst>
          </p:cNvPr>
          <p:cNvSpPr txBox="1"/>
          <p:nvPr/>
        </p:nvSpPr>
        <p:spPr>
          <a:xfrm>
            <a:off x="5456972" y="1749766"/>
            <a:ext cx="131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05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88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A38E8E15-A538-008C-9383-C8605069D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70" y="4090348"/>
            <a:ext cx="4262317" cy="2597317"/>
          </a:xfrm>
          <a:prstGeom prst="rect">
            <a:avLst/>
          </a:prstGeom>
        </p:spPr>
      </p:pic>
      <p:pic>
        <p:nvPicPr>
          <p:cNvPr id="20" name="그림 19" descr="사각형, 노랑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F2D8B82-2BBA-D37D-3100-5DE612CEB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68" y="3529246"/>
            <a:ext cx="3870406" cy="3328754"/>
          </a:xfrm>
          <a:prstGeom prst="rect">
            <a:avLst/>
          </a:prstGeom>
        </p:spPr>
      </p:pic>
      <p:pic>
        <p:nvPicPr>
          <p:cNvPr id="25" name="그림 24" descr="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A534BC96-057C-1A36-0C87-2EEB69A7F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6" y="3363863"/>
            <a:ext cx="2837216" cy="2837216"/>
          </a:xfrm>
          <a:prstGeom prst="rect">
            <a:avLst/>
          </a:prstGeom>
        </p:spPr>
      </p:pic>
      <p:pic>
        <p:nvPicPr>
          <p:cNvPr id="23" name="그림 22" descr="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C2B869F1-0E9C-D85C-D2F5-EDA382B8BB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69" y="1026015"/>
            <a:ext cx="3612994" cy="25101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A5A736-4EBB-BFCF-27CC-DEC5879B743C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167EE-B1B6-6CA3-3E81-E0FE1205E170}"/>
              </a:ext>
            </a:extLst>
          </p:cNvPr>
          <p:cNvSpPr txBox="1"/>
          <p:nvPr/>
        </p:nvSpPr>
        <p:spPr>
          <a:xfrm>
            <a:off x="180020" y="170335"/>
            <a:ext cx="450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진행 소감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BC5BAAD-9146-3ACE-50C0-D67E756CB59F}"/>
              </a:ext>
            </a:extLst>
          </p:cNvPr>
          <p:cNvGrpSpPr/>
          <p:nvPr/>
        </p:nvGrpSpPr>
        <p:grpSpPr>
          <a:xfrm>
            <a:off x="5321666" y="1348371"/>
            <a:ext cx="4262318" cy="2539933"/>
            <a:chOff x="5321665" y="1348371"/>
            <a:chExt cx="4729301" cy="2539933"/>
          </a:xfrm>
        </p:grpSpPr>
        <p:pic>
          <p:nvPicPr>
            <p:cNvPr id="27" name="그림 26" descr="사각형, 직사각형, 스크린샷, 패턴이(가) 표시된 사진&#10;&#10;자동 생성된 설명">
              <a:extLst>
                <a:ext uri="{FF2B5EF4-FFF2-40B4-BE49-F238E27FC236}">
                  <a16:creationId xmlns:a16="http://schemas.microsoft.com/office/drawing/2014/main" id="{1E1381B2-6A07-CCAB-498F-EAF096EF0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665" y="1378107"/>
              <a:ext cx="4729301" cy="251019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7CB5C6-3C39-A358-0F1A-3BBE6228AB76}"/>
                </a:ext>
              </a:extLst>
            </p:cNvPr>
            <p:cNvSpPr txBox="1"/>
            <p:nvPr/>
          </p:nvSpPr>
          <p:spPr>
            <a:xfrm>
              <a:off x="5568673" y="1348371"/>
              <a:ext cx="4235283" cy="2477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나눔손글씨 미니 손글씨" panose="02000503000000000000" pitchFamily="2" charset="-127"/>
                  <a:ea typeface="나눔손글씨 미니 손글씨" panose="02000503000000000000" pitchFamily="2" charset="-127"/>
                  <a:cs typeface="Microsoft GothicNeo Light" panose="020B0300000101010101" pitchFamily="50" charset="-127"/>
                </a:rPr>
                <a:t>지연</a:t>
              </a:r>
              <a:endParaRPr lang="en-US" altLang="ko-KR" sz="2400" b="1" dirty="0">
                <a:latin typeface="나눔손글씨 미니 손글씨" panose="02000503000000000000" pitchFamily="2" charset="-127"/>
                <a:ea typeface="나눔손글씨 미니 손글씨" panose="02000503000000000000" pitchFamily="2" charset="-127"/>
                <a:cs typeface="Microsoft GothicNeo Light" panose="020B0300000101010101" pitchFamily="50" charset="-127"/>
              </a:endParaRPr>
            </a:p>
            <a:p>
              <a:pPr algn="ctr"/>
              <a:endParaRPr lang="en-US" altLang="ko-KR" sz="800" dirty="0">
                <a:latin typeface="나눔손글씨 미니 손글씨" panose="02000503000000000000" pitchFamily="2" charset="-127"/>
                <a:ea typeface="나눔손글씨 미니 손글씨" panose="02000503000000000000" pitchFamily="2" charset="-127"/>
                <a:cs typeface="Microsoft GothicNeo Light" panose="020B03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나눔손글씨 미니 손글씨" panose="02000503000000000000" pitchFamily="2" charset="-127"/>
                  <a:ea typeface="나눔손글씨 미니 손글씨" panose="02000503000000000000" pitchFamily="2" charset="-127"/>
                  <a:cs typeface="Microsoft GothicNeo Light" panose="020B0300000101010101" pitchFamily="50" charset="-127"/>
                </a:rPr>
                <a:t>벌써 </a:t>
              </a:r>
              <a:r>
                <a:rPr lang="en-US" altLang="ko-KR" sz="2400" dirty="0">
                  <a:latin typeface="나눔손글씨 미니 손글씨" panose="02000503000000000000" pitchFamily="2" charset="-127"/>
                  <a:ea typeface="나눔손글씨 미니 손글씨" panose="02000503000000000000" pitchFamily="2" charset="-127"/>
                  <a:cs typeface="Microsoft GothicNeo Light" panose="020B0300000101010101" pitchFamily="50" charset="-127"/>
                </a:rPr>
                <a:t>8</a:t>
              </a:r>
              <a:r>
                <a:rPr lang="ko-KR" altLang="en-US" sz="2400" dirty="0">
                  <a:latin typeface="나눔손글씨 미니 손글씨" panose="02000503000000000000" pitchFamily="2" charset="-127"/>
                  <a:ea typeface="나눔손글씨 미니 손글씨" panose="02000503000000000000" pitchFamily="2" charset="-127"/>
                  <a:cs typeface="Microsoft GothicNeo Light" panose="020B0300000101010101" pitchFamily="50" charset="-127"/>
                </a:rPr>
                <a:t>개월이 지나갔다는 것이 믿기지 않고</a:t>
              </a:r>
              <a:r>
                <a:rPr lang="en-US" altLang="ko-KR" sz="2400" dirty="0">
                  <a:latin typeface="나눔손글씨 미니 손글씨" panose="02000503000000000000" pitchFamily="2" charset="-127"/>
                  <a:ea typeface="나눔손글씨 미니 손글씨" panose="02000503000000000000" pitchFamily="2" charset="-127"/>
                  <a:cs typeface="Microsoft GothicNeo Light" panose="020B0300000101010101" pitchFamily="50" charset="-127"/>
                </a:rPr>
                <a:t>, </a:t>
              </a:r>
            </a:p>
            <a:p>
              <a:pPr algn="ctr"/>
              <a:r>
                <a:rPr lang="ko-KR" altLang="en-US" sz="2400" dirty="0">
                  <a:latin typeface="나눔손글씨 미니 손글씨" panose="02000503000000000000" pitchFamily="2" charset="-127"/>
                  <a:ea typeface="나눔손글씨 미니 손글씨" panose="02000503000000000000" pitchFamily="2" charset="-127"/>
                  <a:cs typeface="Microsoft GothicNeo Light" panose="020B0300000101010101" pitchFamily="50" charset="-127"/>
                </a:rPr>
                <a:t>좋은 팀원들과 프로젝트를 진행하면서 </a:t>
              </a:r>
              <a:endParaRPr lang="en-US" altLang="ko-KR" sz="2400" dirty="0">
                <a:latin typeface="나눔손글씨 미니 손글씨" panose="02000503000000000000" pitchFamily="2" charset="-127"/>
                <a:ea typeface="나눔손글씨 미니 손글씨" panose="02000503000000000000" pitchFamily="2" charset="-127"/>
                <a:cs typeface="Microsoft GothicNeo Light" panose="020B03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나눔손글씨 미니 손글씨" panose="02000503000000000000" pitchFamily="2" charset="-127"/>
                  <a:ea typeface="나눔손글씨 미니 손글씨" panose="02000503000000000000" pitchFamily="2" charset="-127"/>
                  <a:cs typeface="Microsoft GothicNeo Light" panose="020B0300000101010101" pitchFamily="50" charset="-127"/>
                </a:rPr>
                <a:t>많이 배우고 느낀 것 같습니다</a:t>
              </a:r>
              <a:r>
                <a:rPr lang="en-US" altLang="ko-KR" sz="2400" dirty="0">
                  <a:latin typeface="나눔손글씨 미니 손글씨" panose="02000503000000000000" pitchFamily="2" charset="-127"/>
                  <a:ea typeface="나눔손글씨 미니 손글씨" panose="02000503000000000000" pitchFamily="2" charset="-127"/>
                  <a:cs typeface="Microsoft GothicNeo Light" panose="020B0300000101010101" pitchFamily="50" charset="-127"/>
                </a:rPr>
                <a:t>.</a:t>
              </a:r>
            </a:p>
            <a:p>
              <a:pPr algn="ctr"/>
              <a:r>
                <a:rPr lang="ko-KR" altLang="en-US" sz="2400" dirty="0">
                  <a:latin typeface="나눔손글씨 미니 손글씨" panose="02000503000000000000" pitchFamily="2" charset="-127"/>
                  <a:ea typeface="나눔손글씨 미니 손글씨" panose="02000503000000000000" pitchFamily="2" charset="-127"/>
                  <a:cs typeface="Microsoft GothicNeo Light" panose="020B0300000101010101" pitchFamily="50" charset="-127"/>
                </a:rPr>
                <a:t>모두들 노력한 만큼 좋은 결과가 </a:t>
              </a:r>
              <a:endParaRPr lang="en-US" altLang="ko-KR" sz="2400" dirty="0">
                <a:latin typeface="나눔손글씨 미니 손글씨" panose="02000503000000000000" pitchFamily="2" charset="-127"/>
                <a:ea typeface="나눔손글씨 미니 손글씨" panose="02000503000000000000" pitchFamily="2" charset="-127"/>
                <a:cs typeface="Microsoft GothicNeo Light" panose="020B03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나눔손글씨 미니 손글씨" panose="02000503000000000000" pitchFamily="2" charset="-127"/>
                  <a:ea typeface="나눔손글씨 미니 손글씨" panose="02000503000000000000" pitchFamily="2" charset="-127"/>
                  <a:cs typeface="Microsoft GothicNeo Light" panose="020B0300000101010101" pitchFamily="50" charset="-127"/>
                </a:rPr>
                <a:t>있었으면 좋겠습니다 감사합니다 </a:t>
              </a:r>
              <a:r>
                <a:rPr lang="en-US" altLang="ko-KR" sz="2400" dirty="0">
                  <a:latin typeface="나눔손글씨 미니 손글씨" panose="02000503000000000000" pitchFamily="2" charset="-127"/>
                  <a:ea typeface="나눔손글씨 미니 손글씨" panose="02000503000000000000" pitchFamily="2" charset="-127"/>
                  <a:cs typeface="Microsoft GothicNeo Light" panose="020B0300000101010101" pitchFamily="50" charset="-127"/>
                </a:rPr>
                <a:t>!</a:t>
              </a:r>
              <a:endParaRPr lang="ko-KR" altLang="en-US" sz="2400" dirty="0">
                <a:latin typeface="나눔손글씨 미니 손글씨" panose="02000503000000000000" pitchFamily="2" charset="-127"/>
                <a:ea typeface="나눔손글씨 미니 손글씨" panose="02000503000000000000" pitchFamily="2" charset="-127"/>
                <a:cs typeface="Microsoft GothicNeo Light" panose="020B03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1324FB6-4386-7EEA-CAAD-10612DD7DA04}"/>
              </a:ext>
            </a:extLst>
          </p:cNvPr>
          <p:cNvSpPr txBox="1"/>
          <p:nvPr/>
        </p:nvSpPr>
        <p:spPr>
          <a:xfrm>
            <a:off x="3637463" y="4165594"/>
            <a:ext cx="40893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혜연</a:t>
            </a:r>
            <a:endParaRPr lang="en-US" altLang="ko-KR" b="1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endParaRPr lang="en-US" altLang="ko-KR" sz="9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최고의 값진 경험이었고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</a:t>
            </a:r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팀원들과 함께 협력하고 소통하면서 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성장할 수 있었던 것은 저에게 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큰 도움이 될 것입니다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 </a:t>
            </a:r>
          </a:p>
          <a:p>
            <a:pPr algn="ctr"/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수준 높은 교육을 받을 수 있는 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기회를 주셔서 대덕인재개발원에 </a:t>
            </a:r>
            <a:endParaRPr lang="en-US" altLang="ko-KR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감사합니다</a:t>
            </a:r>
            <a:r>
              <a:rPr lang="en-US" altLang="ko-KR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DE282-FF48-E669-037F-3768D015E21A}"/>
              </a:ext>
            </a:extLst>
          </p:cNvPr>
          <p:cNvSpPr txBox="1"/>
          <p:nvPr/>
        </p:nvSpPr>
        <p:spPr>
          <a:xfrm>
            <a:off x="368208" y="3615994"/>
            <a:ext cx="25913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수정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endParaRPr lang="en-US" altLang="ko-KR" sz="11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8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개월동안 정말 많이 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배웠고 성장했습니다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회사에 들어가서도 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끊임없이 공부하는 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개발자가 되겠습니다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감사합니다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35" name="그림 34" descr="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DC510365-95D9-8000-E31B-83DDA20AAB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769" y="1093930"/>
            <a:ext cx="1570439" cy="16198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BCDF30-929A-7025-D96A-3EB853E84D5E}"/>
              </a:ext>
            </a:extLst>
          </p:cNvPr>
          <p:cNvSpPr txBox="1"/>
          <p:nvPr/>
        </p:nvSpPr>
        <p:spPr>
          <a:xfrm>
            <a:off x="10363200" y="1211766"/>
            <a:ext cx="127867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#2211</a:t>
            </a: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반</a:t>
            </a: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endParaRPr lang="en-US" altLang="ko-KR" sz="10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모두들</a:t>
            </a: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고생했어요 </a:t>
            </a:r>
            <a:r>
              <a:rPr lang="en-US" altLang="ko-KR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!</a:t>
            </a:r>
            <a:endParaRPr lang="ko-KR" altLang="en-US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C4B82-1792-E590-B018-25D44EEE9F60}"/>
              </a:ext>
            </a:extLst>
          </p:cNvPr>
          <p:cNvSpPr txBox="1"/>
          <p:nvPr/>
        </p:nvSpPr>
        <p:spPr>
          <a:xfrm>
            <a:off x="8029013" y="3855708"/>
            <a:ext cx="381708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유림</a:t>
            </a:r>
            <a:endParaRPr lang="en-US" altLang="ko-KR" sz="2400" b="1" dirty="0">
              <a:latin typeface="휴먼범석체" panose="020D0604000000000000" pitchFamily="50" charset="-127"/>
              <a:ea typeface="휴먼범석체" panose="020D0604000000000000" pitchFamily="50" charset="-127"/>
              <a:cs typeface="Microsoft GothicNeo Light" panose="020B0300000101010101" pitchFamily="50" charset="-127"/>
            </a:endParaRPr>
          </a:p>
          <a:p>
            <a:pPr algn="ctr"/>
            <a:endParaRPr lang="en-US" altLang="ko-KR" sz="600" b="1" dirty="0">
              <a:latin typeface="휴먼범석체" panose="020D0604000000000000" pitchFamily="50" charset="-127"/>
              <a:ea typeface="휴먼범석체" panose="020D0604000000000000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2000" b="1" dirty="0" err="1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두달간</a:t>
            </a:r>
            <a:r>
              <a:rPr lang="ko-KR" altLang="en-US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 막내 조장 </a:t>
            </a:r>
            <a:r>
              <a:rPr lang="ko-KR" altLang="en-US" sz="2000" b="1" dirty="0" err="1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따라와주신</a:t>
            </a:r>
            <a:r>
              <a:rPr lang="ko-KR" altLang="en-US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 팀원분들 </a:t>
            </a:r>
            <a:endParaRPr lang="en-US" altLang="ko-KR" sz="2000" b="1" dirty="0">
              <a:latin typeface="휴먼범석체" panose="020D0604000000000000" pitchFamily="50" charset="-127"/>
              <a:ea typeface="휴먼범석체" panose="020D0604000000000000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너무 감사하고 수고 많으셨습니다</a:t>
            </a:r>
            <a:r>
              <a:rPr lang="en-US" altLang="ko-KR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! </a:t>
            </a:r>
          </a:p>
          <a:p>
            <a:pPr algn="ctr"/>
            <a:r>
              <a:rPr lang="ko-KR" altLang="en-US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대덕인재개발원에서 좋은 사람들과 성장할 수 있어 정말 값진 </a:t>
            </a:r>
            <a:r>
              <a:rPr lang="en-US" altLang="ko-KR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8</a:t>
            </a:r>
            <a:r>
              <a:rPr lang="ko-KR" altLang="en-US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개월이었습니다</a:t>
            </a:r>
            <a:r>
              <a:rPr lang="en-US" altLang="ko-KR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. </a:t>
            </a:r>
          </a:p>
          <a:p>
            <a:pPr algn="ctr"/>
            <a:r>
              <a:rPr lang="ko-KR" altLang="en-US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이곳에서 배운 것들을 토대로 앞으로 발전하는 개발자가 되도록 노력하겠습니다</a:t>
            </a:r>
            <a:r>
              <a:rPr lang="en-US" altLang="ko-KR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. </a:t>
            </a:r>
          </a:p>
          <a:p>
            <a:pPr algn="ctr"/>
            <a:r>
              <a:rPr lang="ko-KR" altLang="en-US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감사합니다</a:t>
            </a:r>
            <a:r>
              <a:rPr lang="en-US" altLang="ko-KR" sz="2000" b="1" dirty="0">
                <a:latin typeface="휴먼범석체" panose="020D0604000000000000" pitchFamily="50" charset="-127"/>
                <a:ea typeface="휴먼범석체" panose="020D0604000000000000" pitchFamily="50" charset="-127"/>
                <a:cs typeface="Microsoft GothicNeo Light" panose="020B0300000101010101" pitchFamily="50" charset="-127"/>
              </a:rPr>
              <a:t>.</a:t>
            </a:r>
          </a:p>
          <a:p>
            <a:pPr algn="ctr"/>
            <a:endParaRPr lang="en-US" altLang="ko-KR" sz="800" dirty="0">
              <a:latin typeface="Wingdings 3" panose="05040102010807070707" pitchFamily="18" charset="2"/>
              <a:ea typeface="나눔손글씨 미니 손글씨" panose="02000503000000000000" pitchFamily="2" charset="-127"/>
              <a:cs typeface="Microsoft GothicNeo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FEB11-132E-32A6-8BED-DB2012BEC328}"/>
              </a:ext>
            </a:extLst>
          </p:cNvPr>
          <p:cNvSpPr txBox="1"/>
          <p:nvPr/>
        </p:nvSpPr>
        <p:spPr>
          <a:xfrm>
            <a:off x="1538869" y="1025427"/>
            <a:ext cx="35031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밀양영남루체" panose="02020603020101020101" pitchFamily="18" charset="-127"/>
                <a:ea typeface="밀양영남루체" panose="02020603020101020101" pitchFamily="18" charset="-127"/>
                <a:cs typeface="밀양영남루체" panose="02020603020101020101" pitchFamily="18" charset="-127"/>
              </a:rPr>
              <a:t>정민</a:t>
            </a:r>
            <a:endParaRPr lang="en-US" altLang="ko-KR" sz="2400" b="1" dirty="0">
              <a:latin typeface="밀양영남루체" panose="02020603020101020101" pitchFamily="18" charset="-127"/>
              <a:ea typeface="밀양영남루체" panose="02020603020101020101" pitchFamily="18" charset="-127"/>
              <a:cs typeface="밀양영남루체" panose="02020603020101020101" pitchFamily="18" charset="-127"/>
            </a:endParaRPr>
          </a:p>
          <a:p>
            <a:pPr algn="ctr"/>
            <a:endParaRPr lang="en-US" altLang="ko-KR" sz="800" b="1" dirty="0">
              <a:latin typeface="밀양영남루체" panose="02020603020101020101" pitchFamily="18" charset="-127"/>
              <a:ea typeface="밀양영남루체" panose="02020603020101020101" pitchFamily="18" charset="-127"/>
              <a:cs typeface="밀양영남루체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밀양영남루체" panose="02020603020101020101" pitchFamily="18" charset="-127"/>
                <a:ea typeface="밀양영남루체" panose="02020603020101020101" pitchFamily="18" charset="-127"/>
                <a:cs typeface="밀양영남루체" panose="02020603020101020101" pitchFamily="18" charset="-127"/>
              </a:rPr>
              <a:t>병원관리시스템을 만들 수 있을까</a:t>
            </a:r>
            <a:r>
              <a:rPr lang="en-US" altLang="ko-KR" sz="2000" dirty="0">
                <a:latin typeface="밀양영남루체" panose="02020603020101020101" pitchFamily="18" charset="-127"/>
                <a:ea typeface="밀양영남루체" panose="02020603020101020101" pitchFamily="18" charset="-127"/>
                <a:cs typeface="밀양영남루체" panose="02020603020101020101" pitchFamily="18" charset="-127"/>
              </a:rPr>
              <a:t>..? </a:t>
            </a:r>
            <a:r>
              <a:rPr lang="ko-KR" altLang="en-US" sz="2000" dirty="0">
                <a:latin typeface="밀양영남루체" panose="02020603020101020101" pitchFamily="18" charset="-127"/>
                <a:ea typeface="밀양영남루체" panose="02020603020101020101" pitchFamily="18" charset="-127"/>
                <a:cs typeface="밀양영남루체" panose="02020603020101020101" pitchFamily="18" charset="-127"/>
              </a:rPr>
              <a:t>했지만 개발원에서 배운 내용을 통해 충분히 만들 수 있었고 덕분에 자신감도 생겼습니다</a:t>
            </a:r>
            <a:r>
              <a:rPr lang="en-US" altLang="ko-KR" sz="2000" dirty="0">
                <a:latin typeface="밀양영남루체" panose="02020603020101020101" pitchFamily="18" charset="-127"/>
                <a:ea typeface="밀양영남루체" panose="02020603020101020101" pitchFamily="18" charset="-127"/>
                <a:cs typeface="밀양영남루체" panose="02020603020101020101" pitchFamily="18" charset="-127"/>
              </a:rPr>
              <a:t>. </a:t>
            </a:r>
            <a:r>
              <a:rPr lang="ko-KR" altLang="en-US" sz="2000" dirty="0">
                <a:latin typeface="밀양영남루체" panose="02020603020101020101" pitchFamily="18" charset="-127"/>
                <a:ea typeface="밀양영남루체" panose="02020603020101020101" pitchFamily="18" charset="-127"/>
                <a:cs typeface="밀양영남루체" panose="02020603020101020101" pitchFamily="18" charset="-127"/>
              </a:rPr>
              <a:t>앞으로도 기본에 충실해 </a:t>
            </a:r>
            <a:endParaRPr lang="en-US" altLang="ko-KR" sz="2000" dirty="0">
              <a:latin typeface="밀양영남루체" panose="02020603020101020101" pitchFamily="18" charset="-127"/>
              <a:ea typeface="밀양영남루체" panose="02020603020101020101" pitchFamily="18" charset="-127"/>
              <a:cs typeface="밀양영남루체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밀양영남루체" panose="02020603020101020101" pitchFamily="18" charset="-127"/>
                <a:ea typeface="밀양영남루체" panose="02020603020101020101" pitchFamily="18" charset="-127"/>
                <a:cs typeface="밀양영남루체" panose="02020603020101020101" pitchFamily="18" charset="-127"/>
              </a:rPr>
              <a:t>성장하는 개발자가 되도록 </a:t>
            </a:r>
            <a:endParaRPr lang="en-US" altLang="ko-KR" sz="2000">
              <a:latin typeface="밀양영남루체" panose="02020603020101020101" pitchFamily="18" charset="-127"/>
              <a:ea typeface="밀양영남루체" panose="02020603020101020101" pitchFamily="18" charset="-127"/>
              <a:cs typeface="밀양영남루체" panose="02020603020101020101" pitchFamily="18" charset="-127"/>
            </a:endParaRPr>
          </a:p>
          <a:p>
            <a:pPr algn="ctr"/>
            <a:r>
              <a:rPr lang="ko-KR" altLang="en-US" sz="2000">
                <a:latin typeface="밀양영남루체" panose="02020603020101020101" pitchFamily="18" charset="-127"/>
                <a:ea typeface="밀양영남루체" panose="02020603020101020101" pitchFamily="18" charset="-127"/>
                <a:cs typeface="밀양영남루체" panose="02020603020101020101" pitchFamily="18" charset="-127"/>
              </a:rPr>
              <a:t>노력하겠습니다</a:t>
            </a:r>
            <a:r>
              <a:rPr lang="en-US" altLang="ko-KR" sz="2000" dirty="0">
                <a:latin typeface="밀양영남루체" panose="02020603020101020101" pitchFamily="18" charset="-127"/>
                <a:ea typeface="밀양영남루체" panose="02020603020101020101" pitchFamily="18" charset="-127"/>
                <a:cs typeface="밀양영남루체" panose="02020603020101020101" pitchFamily="18" charset="-127"/>
              </a:rPr>
              <a:t>.</a:t>
            </a:r>
          </a:p>
          <a:p>
            <a:pPr algn="ctr"/>
            <a:endParaRPr lang="en-US" altLang="ko-KR" sz="800" dirty="0">
              <a:latin typeface="밀양영남루체" panose="02020603020101020101" pitchFamily="18" charset="-127"/>
              <a:ea typeface="밀양영남루체" panose="02020603020101020101" pitchFamily="18" charset="-127"/>
              <a:cs typeface="밀양영남루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853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골프, 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5D816AB1-83DA-E89A-FE37-4CFF80C0B2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" y="-1"/>
            <a:ext cx="12179114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-6443" y="1239591"/>
            <a:ext cx="12192000" cy="4378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B3322-0F22-4D86-7A82-C38104EF8F28}"/>
              </a:ext>
            </a:extLst>
          </p:cNvPr>
          <p:cNvSpPr txBox="1"/>
          <p:nvPr/>
        </p:nvSpPr>
        <p:spPr>
          <a:xfrm>
            <a:off x="2466304" y="4848895"/>
            <a:ext cx="777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지금까지 발표를 </a:t>
            </a:r>
            <a:r>
              <a:rPr lang="ko-KR" altLang="en-US" sz="3600" dirty="0" err="1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들어주셔서</a:t>
            </a:r>
            <a:r>
              <a:rPr lang="ko-KR" altLang="en-US" sz="3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감사합니다</a:t>
            </a:r>
            <a:r>
              <a:rPr lang="en-US" altLang="ko-KR" sz="3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10CA5-2657-120D-D954-71E517023D83}"/>
              </a:ext>
            </a:extLst>
          </p:cNvPr>
          <p:cNvSpPr txBox="1"/>
          <p:nvPr/>
        </p:nvSpPr>
        <p:spPr>
          <a:xfrm>
            <a:off x="3127419" y="1723380"/>
            <a:ext cx="5937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Thank You</a:t>
            </a:r>
            <a:endParaRPr lang="ko-KR" altLang="en-US" sz="96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3" name="그림 2" descr="그래픽, 상징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B6A852AB-D5FB-C084-6373-3D7F5B9B1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764" y="5838672"/>
            <a:ext cx="2581585" cy="7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24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6C0336-41D8-4D71-3CA8-D06AC02FBD06}"/>
              </a:ext>
            </a:extLst>
          </p:cNvPr>
          <p:cNvSpPr/>
          <p:nvPr/>
        </p:nvSpPr>
        <p:spPr>
          <a:xfrm>
            <a:off x="-6443" y="1239591"/>
            <a:ext cx="12192000" cy="4378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4478607" y="4001485"/>
            <a:ext cx="3789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A55D4-852E-0F14-934C-E0F14833F59D}"/>
              </a:ext>
            </a:extLst>
          </p:cNvPr>
          <p:cNvSpPr txBox="1"/>
          <p:nvPr/>
        </p:nvSpPr>
        <p:spPr>
          <a:xfrm>
            <a:off x="5585757" y="1749766"/>
            <a:ext cx="1233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01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2DC483-E18B-7D1C-31F5-BAFCEC27E6D3}"/>
              </a:ext>
            </a:extLst>
          </p:cNvPr>
          <p:cNvSpPr/>
          <p:nvPr/>
        </p:nvSpPr>
        <p:spPr>
          <a:xfrm>
            <a:off x="5325414" y="2889128"/>
            <a:ext cx="1745088" cy="121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094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356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01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5E315-9DDB-162A-F373-9301E559AEBB}"/>
              </a:ext>
            </a:extLst>
          </p:cNvPr>
          <p:cNvSpPr txBox="1"/>
          <p:nvPr/>
        </p:nvSpPr>
        <p:spPr>
          <a:xfrm>
            <a:off x="10355779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524C36-35BB-3BB4-8E14-E24D6EC180CE}"/>
              </a:ext>
            </a:extLst>
          </p:cNvPr>
          <p:cNvSpPr/>
          <p:nvPr/>
        </p:nvSpPr>
        <p:spPr>
          <a:xfrm>
            <a:off x="821652" y="4381756"/>
            <a:ext cx="10416244" cy="20084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AF181-F913-9201-DDE5-9B3816B5E09D}"/>
              </a:ext>
            </a:extLst>
          </p:cNvPr>
          <p:cNvSpPr txBox="1"/>
          <p:nvPr/>
        </p:nvSpPr>
        <p:spPr>
          <a:xfrm>
            <a:off x="1270573" y="4695458"/>
            <a:ext cx="9256178" cy="146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EMR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(Electronic Medical Record)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이란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?</a:t>
            </a:r>
          </a:p>
          <a:p>
            <a:endParaRPr lang="en-US" altLang="ko-KR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진료차트를 종이로 기록하던 방식을 정보통신기술을 접목하여 병원에서 발생하는 의료 정보를 일체 수정하지 않고 누적하여 전산화하는 의료 시스템</a:t>
            </a:r>
            <a:endParaRPr lang="en-US" altLang="ko-KR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15" name="그림 14" descr="사람, 의료 장비, 사무용품, 사무 기기이(가) 표시된 사진&#10;&#10;자동 생성된 설명">
            <a:extLst>
              <a:ext uri="{FF2B5EF4-FFF2-40B4-BE49-F238E27FC236}">
                <a16:creationId xmlns:a16="http://schemas.microsoft.com/office/drawing/2014/main" id="{15985251-0D01-2F78-3161-556352A08E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68" y="1571956"/>
            <a:ext cx="3506953" cy="2328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전자제품, 사람, 컴퓨터, 실내이(가) 표시된 사진&#10;&#10;자동 생성된 설명">
            <a:extLst>
              <a:ext uri="{FF2B5EF4-FFF2-40B4-BE49-F238E27FC236}">
                <a16:creationId xmlns:a16="http://schemas.microsoft.com/office/drawing/2014/main" id="{AEB870DD-69FB-12CC-780D-BAB1E1CE80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85" y="1571956"/>
            <a:ext cx="3506952" cy="2328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E7F96B8-6C3C-E2DC-71BA-79C5BE3721B3}"/>
              </a:ext>
            </a:extLst>
          </p:cNvPr>
          <p:cNvSpPr/>
          <p:nvPr/>
        </p:nvSpPr>
        <p:spPr>
          <a:xfrm>
            <a:off x="5569064" y="2622619"/>
            <a:ext cx="877578" cy="56649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493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1F3014D5-392A-87D0-68A1-0561DE2F7575}"/>
              </a:ext>
            </a:extLst>
          </p:cNvPr>
          <p:cNvSpPr/>
          <p:nvPr/>
        </p:nvSpPr>
        <p:spPr>
          <a:xfrm>
            <a:off x="6151303" y="1219758"/>
            <a:ext cx="5875819" cy="31237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356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01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5E315-9DDB-162A-F373-9301E559AEBB}"/>
              </a:ext>
            </a:extLst>
          </p:cNvPr>
          <p:cNvSpPr txBox="1"/>
          <p:nvPr/>
        </p:nvSpPr>
        <p:spPr>
          <a:xfrm>
            <a:off x="10355779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주제 선정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524C36-35BB-3BB4-8E14-E24D6EC180CE}"/>
              </a:ext>
            </a:extLst>
          </p:cNvPr>
          <p:cNvSpPr/>
          <p:nvPr/>
        </p:nvSpPr>
        <p:spPr>
          <a:xfrm>
            <a:off x="943181" y="4597407"/>
            <a:ext cx="10416244" cy="1722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AF181-F913-9201-DDE5-9B3816B5E09D}"/>
              </a:ext>
            </a:extLst>
          </p:cNvPr>
          <p:cNvSpPr txBox="1"/>
          <p:nvPr/>
        </p:nvSpPr>
        <p:spPr>
          <a:xfrm>
            <a:off x="1235334" y="5009857"/>
            <a:ext cx="814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- 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복잡한 </a:t>
            </a:r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UI, 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눈에 띄지 않는 구조로 업무 시간 지연</a:t>
            </a:r>
            <a:endParaRPr lang="en-US" altLang="ko-KR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endParaRPr lang="en-US" altLang="ko-KR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- 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병원 내 분리되어 있는 업무를 한번에 수행할 수 있는 통합적인 프로그램의 필요성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6432F-09BA-E7C9-469A-3BD525DB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0" y="1803437"/>
            <a:ext cx="3522196" cy="192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533651F-1136-847E-6878-5AEADA8B2470}"/>
              </a:ext>
            </a:extLst>
          </p:cNvPr>
          <p:cNvSpPr/>
          <p:nvPr/>
        </p:nvSpPr>
        <p:spPr>
          <a:xfrm>
            <a:off x="5013529" y="2581548"/>
            <a:ext cx="877578" cy="56649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76063-1129-B132-89E4-944785E41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7" b="10641"/>
          <a:stretch/>
        </p:blipFill>
        <p:spPr>
          <a:xfrm>
            <a:off x="6671696" y="1501116"/>
            <a:ext cx="4769505" cy="258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356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01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개요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1798DE3-A4A2-DD5F-08F1-5BCEE0936DE0}"/>
              </a:ext>
            </a:extLst>
          </p:cNvPr>
          <p:cNvSpPr/>
          <p:nvPr/>
        </p:nvSpPr>
        <p:spPr>
          <a:xfrm>
            <a:off x="2435162" y="3269337"/>
            <a:ext cx="1337321" cy="13919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A7FAC833-AB90-F6A3-8B3C-DE791206C3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40" y="3708272"/>
            <a:ext cx="1081875" cy="514032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183BE66-9742-9785-705B-F8C202A09A3A}"/>
              </a:ext>
            </a:extLst>
          </p:cNvPr>
          <p:cNvCxnSpPr>
            <a:cxnSpLocks/>
          </p:cNvCxnSpPr>
          <p:nvPr/>
        </p:nvCxnSpPr>
        <p:spPr>
          <a:xfrm flipV="1">
            <a:off x="2178771" y="4518977"/>
            <a:ext cx="509674" cy="775577"/>
          </a:xfrm>
          <a:prstGeom prst="line">
            <a:avLst/>
          </a:prstGeom>
          <a:ln w="15875" cap="flat" cmpd="sng" algn="ctr">
            <a:solidFill>
              <a:schemeClr val="accent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C41501E-5D96-D631-FB2E-B58DC768EDA2}"/>
              </a:ext>
            </a:extLst>
          </p:cNvPr>
          <p:cNvCxnSpPr>
            <a:cxnSpLocks/>
          </p:cNvCxnSpPr>
          <p:nvPr/>
        </p:nvCxnSpPr>
        <p:spPr>
          <a:xfrm flipH="1" flipV="1">
            <a:off x="3552133" y="4482648"/>
            <a:ext cx="734060" cy="960992"/>
          </a:xfrm>
          <a:prstGeom prst="line">
            <a:avLst/>
          </a:prstGeom>
          <a:ln w="15875" cap="flat" cmpd="sng" algn="ctr">
            <a:solidFill>
              <a:schemeClr val="accent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FCB5921-3C94-F307-1E80-4119D479EF72}"/>
              </a:ext>
            </a:extLst>
          </p:cNvPr>
          <p:cNvCxnSpPr>
            <a:cxnSpLocks/>
          </p:cNvCxnSpPr>
          <p:nvPr/>
        </p:nvCxnSpPr>
        <p:spPr>
          <a:xfrm flipH="1" flipV="1">
            <a:off x="2001502" y="2421350"/>
            <a:ext cx="734060" cy="960992"/>
          </a:xfrm>
          <a:prstGeom prst="line">
            <a:avLst/>
          </a:prstGeom>
          <a:ln w="15875" cap="flat" cmpd="sng" algn="ctr">
            <a:solidFill>
              <a:schemeClr val="accent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BC3D09-0BE9-5164-5223-0715E8D9F4F1}"/>
              </a:ext>
            </a:extLst>
          </p:cNvPr>
          <p:cNvCxnSpPr>
            <a:cxnSpLocks/>
          </p:cNvCxnSpPr>
          <p:nvPr/>
        </p:nvCxnSpPr>
        <p:spPr>
          <a:xfrm flipV="1">
            <a:off x="3448954" y="2600326"/>
            <a:ext cx="509674" cy="775577"/>
          </a:xfrm>
          <a:prstGeom prst="line">
            <a:avLst/>
          </a:prstGeom>
          <a:ln w="15875" cap="flat" cmpd="sng" algn="ctr">
            <a:solidFill>
              <a:schemeClr val="accent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0746FE8-8351-6092-901E-A1157B9065CF}"/>
              </a:ext>
            </a:extLst>
          </p:cNvPr>
          <p:cNvCxnSpPr>
            <a:cxnSpLocks/>
          </p:cNvCxnSpPr>
          <p:nvPr/>
        </p:nvCxnSpPr>
        <p:spPr>
          <a:xfrm>
            <a:off x="3772483" y="3962068"/>
            <a:ext cx="1015722" cy="0"/>
          </a:xfrm>
          <a:prstGeom prst="line">
            <a:avLst/>
          </a:prstGeom>
          <a:ln w="15875" cap="flat" cmpd="sng" algn="ctr">
            <a:solidFill>
              <a:schemeClr val="accent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FC0A267-D7D8-0754-3814-31B28EB5BE0C}"/>
              </a:ext>
            </a:extLst>
          </p:cNvPr>
          <p:cNvCxnSpPr>
            <a:cxnSpLocks/>
          </p:cNvCxnSpPr>
          <p:nvPr/>
        </p:nvCxnSpPr>
        <p:spPr>
          <a:xfrm>
            <a:off x="1416331" y="3987494"/>
            <a:ext cx="1015722" cy="0"/>
          </a:xfrm>
          <a:prstGeom prst="line">
            <a:avLst/>
          </a:prstGeom>
          <a:ln w="15875" cap="flat" cmpd="sng" algn="ctr">
            <a:solidFill>
              <a:schemeClr val="accent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63ED23D-9E2E-DE07-9569-92E703185BE0}"/>
              </a:ext>
            </a:extLst>
          </p:cNvPr>
          <p:cNvGrpSpPr/>
          <p:nvPr/>
        </p:nvGrpSpPr>
        <p:grpSpPr>
          <a:xfrm>
            <a:off x="4400409" y="3391522"/>
            <a:ext cx="1167843" cy="1200737"/>
            <a:chOff x="975704" y="4572139"/>
            <a:chExt cx="1167843" cy="1200737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C342B21-8BB8-08E0-4896-3AB3433B6735}"/>
                </a:ext>
              </a:extLst>
            </p:cNvPr>
            <p:cNvSpPr/>
            <p:nvPr/>
          </p:nvSpPr>
          <p:spPr>
            <a:xfrm>
              <a:off x="975704" y="4572139"/>
              <a:ext cx="1167843" cy="12007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B6A88B-A503-9421-598D-5DF3CA253235}"/>
                </a:ext>
              </a:extLst>
            </p:cNvPr>
            <p:cNvSpPr txBox="1"/>
            <p:nvPr/>
          </p:nvSpPr>
          <p:spPr>
            <a:xfrm>
              <a:off x="1320966" y="5353586"/>
              <a:ext cx="605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발주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C3D534C-2E5E-AB88-AABD-CC17615F3775}"/>
              </a:ext>
            </a:extLst>
          </p:cNvPr>
          <p:cNvGrpSpPr/>
          <p:nvPr/>
        </p:nvGrpSpPr>
        <p:grpSpPr>
          <a:xfrm>
            <a:off x="525628" y="3393471"/>
            <a:ext cx="1167843" cy="1200737"/>
            <a:chOff x="975704" y="4572139"/>
            <a:chExt cx="1167843" cy="1200737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1B45A23-EB28-04EE-0DEC-91C61C965223}"/>
                </a:ext>
              </a:extLst>
            </p:cNvPr>
            <p:cNvSpPr/>
            <p:nvPr/>
          </p:nvSpPr>
          <p:spPr>
            <a:xfrm>
              <a:off x="975704" y="4572139"/>
              <a:ext cx="1167843" cy="12007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3C5FDF1-E893-49DC-953F-C676454135DF}"/>
                </a:ext>
              </a:extLst>
            </p:cNvPr>
            <p:cNvSpPr txBox="1"/>
            <p:nvPr/>
          </p:nvSpPr>
          <p:spPr>
            <a:xfrm>
              <a:off x="1106465" y="5351636"/>
              <a:ext cx="906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수납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접수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0192FDF-20E7-EEB1-0DB2-44E1ABD258F2}"/>
              </a:ext>
            </a:extLst>
          </p:cNvPr>
          <p:cNvGrpSpPr/>
          <p:nvPr/>
        </p:nvGrpSpPr>
        <p:grpSpPr>
          <a:xfrm>
            <a:off x="1752427" y="1772849"/>
            <a:ext cx="1167843" cy="1200737"/>
            <a:chOff x="975704" y="4572139"/>
            <a:chExt cx="1167843" cy="1200737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A9C61F6-6090-1FD7-756A-B9B5B4B13C1E}"/>
                </a:ext>
              </a:extLst>
            </p:cNvPr>
            <p:cNvSpPr/>
            <p:nvPr/>
          </p:nvSpPr>
          <p:spPr>
            <a:xfrm>
              <a:off x="975704" y="4572139"/>
              <a:ext cx="1167843" cy="12007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5" name="그림 84" descr="그래픽, 상징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80212D6F-D114-42FE-D884-113556C34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177" y="4731571"/>
              <a:ext cx="594347" cy="59434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F6F5EA7-43C3-E78D-DF5B-5AE275465772}"/>
                </a:ext>
              </a:extLst>
            </p:cNvPr>
            <p:cNvSpPr txBox="1"/>
            <p:nvPr/>
          </p:nvSpPr>
          <p:spPr>
            <a:xfrm>
              <a:off x="1320966" y="5353586"/>
              <a:ext cx="6055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진료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29326B1-DA10-949A-DC34-1FAD5BFF6F8C}"/>
              </a:ext>
            </a:extLst>
          </p:cNvPr>
          <p:cNvGrpSpPr/>
          <p:nvPr/>
        </p:nvGrpSpPr>
        <p:grpSpPr>
          <a:xfrm>
            <a:off x="3448954" y="4852603"/>
            <a:ext cx="1167843" cy="1200737"/>
            <a:chOff x="975704" y="4572139"/>
            <a:chExt cx="1167843" cy="1200737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03864DD-45A4-39D8-F86C-5FA98026CEDC}"/>
                </a:ext>
              </a:extLst>
            </p:cNvPr>
            <p:cNvSpPr/>
            <p:nvPr/>
          </p:nvSpPr>
          <p:spPr>
            <a:xfrm>
              <a:off x="975704" y="4572139"/>
              <a:ext cx="1167843" cy="12007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507EBE-4C34-1D65-AA0F-4D95C07EF057}"/>
                </a:ext>
              </a:extLst>
            </p:cNvPr>
            <p:cNvSpPr txBox="1"/>
            <p:nvPr/>
          </p:nvSpPr>
          <p:spPr>
            <a:xfrm>
              <a:off x="1135486" y="5360796"/>
              <a:ext cx="8482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영상촬영</a:t>
              </a:r>
            </a:p>
          </p:txBody>
        </p:sp>
      </p:grpSp>
      <p:pic>
        <p:nvPicPr>
          <p:cNvPr id="95" name="그림 94" descr="상징, 폰트, 디자인, 스크린샷이(가) 표시된 사진&#10;&#10;자동 생성된 설명">
            <a:extLst>
              <a:ext uri="{FF2B5EF4-FFF2-40B4-BE49-F238E27FC236}">
                <a16:creationId xmlns:a16="http://schemas.microsoft.com/office/drawing/2014/main" id="{C49F1DF0-BE63-8D80-9C48-53F8A391B7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659" y="5038972"/>
            <a:ext cx="548451" cy="548451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1D9EBFA1-F663-4D79-870F-17C12624B6C5}"/>
              </a:ext>
            </a:extLst>
          </p:cNvPr>
          <p:cNvGrpSpPr/>
          <p:nvPr/>
        </p:nvGrpSpPr>
        <p:grpSpPr>
          <a:xfrm>
            <a:off x="1722436" y="4816327"/>
            <a:ext cx="1167843" cy="1200737"/>
            <a:chOff x="1773948" y="4816327"/>
            <a:chExt cx="1167843" cy="120073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4BBC72D-A87C-227B-BBA0-172720D73C6D}"/>
                </a:ext>
              </a:extLst>
            </p:cNvPr>
            <p:cNvGrpSpPr/>
            <p:nvPr/>
          </p:nvGrpSpPr>
          <p:grpSpPr>
            <a:xfrm>
              <a:off x="1773948" y="4816327"/>
              <a:ext cx="1167843" cy="1200737"/>
              <a:chOff x="975704" y="4572139"/>
              <a:chExt cx="1167843" cy="1200737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91DBDFD-5463-DD22-8976-51CEE7E63798}"/>
                  </a:ext>
                </a:extLst>
              </p:cNvPr>
              <p:cNvSpPr/>
              <p:nvPr/>
            </p:nvSpPr>
            <p:spPr>
              <a:xfrm>
                <a:off x="975704" y="4572139"/>
                <a:ext cx="1167843" cy="12007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A49FF8-6E5E-9845-8E96-BFBF60456CD1}"/>
                  </a:ext>
                </a:extLst>
              </p:cNvPr>
              <p:cNvSpPr txBox="1"/>
              <p:nvPr/>
            </p:nvSpPr>
            <p:spPr>
              <a:xfrm>
                <a:off x="1133587" y="5353586"/>
                <a:ext cx="7929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solidFill>
                      <a:schemeClr val="bg1"/>
                    </a:solidFill>
                  </a:rPr>
                  <a:t>물리치료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7" name="그림 96" descr="폰트, 그래픽, 상징, 텍스트이(가) 표시된 사진&#10;&#10;자동 생성된 설명">
              <a:extLst>
                <a:ext uri="{FF2B5EF4-FFF2-40B4-BE49-F238E27FC236}">
                  <a16:creationId xmlns:a16="http://schemas.microsoft.com/office/drawing/2014/main" id="{CE8BA44A-6917-A137-2DED-3CFD44D8B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559" y="4970078"/>
              <a:ext cx="601071" cy="601071"/>
            </a:xfrm>
            <a:prstGeom prst="rect">
              <a:avLst/>
            </a:prstGeom>
          </p:spPr>
        </p:pic>
      </p:grpSp>
      <p:pic>
        <p:nvPicPr>
          <p:cNvPr id="100" name="그림 99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0B293BAC-153E-8887-D12B-34922F442B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4" y="3531991"/>
            <a:ext cx="599608" cy="599608"/>
          </a:xfrm>
          <a:prstGeom prst="rect">
            <a:avLst/>
          </a:prstGeom>
        </p:spPr>
      </p:pic>
      <p:pic>
        <p:nvPicPr>
          <p:cNvPr id="101" name="그림 100" descr="그래픽, 클립아트, 창의성, 디자인이(가) 표시된 사진&#10;&#10;자동 생성된 설명">
            <a:extLst>
              <a:ext uri="{FF2B5EF4-FFF2-40B4-BE49-F238E27FC236}">
                <a16:creationId xmlns:a16="http://schemas.microsoft.com/office/drawing/2014/main" id="{AC534FF6-14DF-4D3C-2EE5-1BF255FAB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25" y="3579109"/>
            <a:ext cx="552490" cy="552490"/>
          </a:xfrm>
          <a:prstGeom prst="rect">
            <a:avLst/>
          </a:prstGeom>
        </p:spPr>
      </p:pic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DA1DBA6-25CF-4319-34E0-5C089A8A57DC}"/>
              </a:ext>
            </a:extLst>
          </p:cNvPr>
          <p:cNvGrpSpPr/>
          <p:nvPr/>
        </p:nvGrpSpPr>
        <p:grpSpPr>
          <a:xfrm>
            <a:off x="3500466" y="1778926"/>
            <a:ext cx="1167843" cy="1200737"/>
            <a:chOff x="3448954" y="1778926"/>
            <a:chExt cx="1167843" cy="120073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C5815C5-F2E8-A398-E70A-D5570490316C}"/>
                </a:ext>
              </a:extLst>
            </p:cNvPr>
            <p:cNvGrpSpPr/>
            <p:nvPr/>
          </p:nvGrpSpPr>
          <p:grpSpPr>
            <a:xfrm>
              <a:off x="3448954" y="1778926"/>
              <a:ext cx="1167843" cy="1200737"/>
              <a:chOff x="975704" y="4572139"/>
              <a:chExt cx="1167843" cy="1200737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1D0DFC4D-A1DE-15FE-3E3C-7CC729625C81}"/>
                  </a:ext>
                </a:extLst>
              </p:cNvPr>
              <p:cNvSpPr/>
              <p:nvPr/>
            </p:nvSpPr>
            <p:spPr>
              <a:xfrm>
                <a:off x="975704" y="4572139"/>
                <a:ext cx="1167843" cy="12007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7E33B-D327-CB0F-97D7-8E3BC292EAD8}"/>
                  </a:ext>
                </a:extLst>
              </p:cNvPr>
              <p:cNvSpPr txBox="1"/>
              <p:nvPr/>
            </p:nvSpPr>
            <p:spPr>
              <a:xfrm>
                <a:off x="1299233" y="5385977"/>
                <a:ext cx="5524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</a:rPr>
                  <a:t>병동</a:t>
                </a:r>
              </a:p>
            </p:txBody>
          </p:sp>
        </p:grpSp>
        <p:pic>
          <p:nvPicPr>
            <p:cNvPr id="103" name="그림 102" descr="상징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E5B8C991-A6AA-8C74-EB00-1DB65E02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046" y="1948299"/>
              <a:ext cx="721231" cy="585054"/>
            </a:xfrm>
            <a:prstGeom prst="rect">
              <a:avLst/>
            </a:prstGeom>
          </p:spPr>
        </p:pic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5230DF0-5AD6-4BD7-2F7C-1F61BAD9DACD}"/>
              </a:ext>
            </a:extLst>
          </p:cNvPr>
          <p:cNvGrpSpPr/>
          <p:nvPr/>
        </p:nvGrpSpPr>
        <p:grpSpPr>
          <a:xfrm>
            <a:off x="6209056" y="1668339"/>
            <a:ext cx="5552680" cy="1200329"/>
            <a:chOff x="6289515" y="1106549"/>
            <a:chExt cx="5552680" cy="120032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6B1E2A-11FC-F96E-177B-64866A36872C}"/>
                </a:ext>
              </a:extLst>
            </p:cNvPr>
            <p:cNvSpPr/>
            <p:nvPr/>
          </p:nvSpPr>
          <p:spPr>
            <a:xfrm>
              <a:off x="6289515" y="1567292"/>
              <a:ext cx="5552680" cy="707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ECB067-FDA8-7B25-AC55-7CCFA430FFA4}"/>
                </a:ext>
              </a:extLst>
            </p:cNvPr>
            <p:cNvSpPr txBox="1"/>
            <p:nvPr/>
          </p:nvSpPr>
          <p:spPr>
            <a:xfrm>
              <a:off x="7873711" y="1736335"/>
              <a:ext cx="3634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병원 내 효율적인 업무 환경 구축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73A13B0-51E1-FBF8-6A4E-254E95E670EA}"/>
                </a:ext>
              </a:extLst>
            </p:cNvPr>
            <p:cNvSpPr txBox="1"/>
            <p:nvPr/>
          </p:nvSpPr>
          <p:spPr>
            <a:xfrm>
              <a:off x="6297280" y="1106549"/>
              <a:ext cx="14012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01</a:t>
              </a:r>
              <a:endParaRPr lang="ko-KR" altLang="en-US" sz="7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678E2B8-E035-2173-8D2C-CD60DB6A1DAC}"/>
              </a:ext>
            </a:extLst>
          </p:cNvPr>
          <p:cNvGrpSpPr/>
          <p:nvPr/>
        </p:nvGrpSpPr>
        <p:grpSpPr>
          <a:xfrm>
            <a:off x="6209056" y="3026751"/>
            <a:ext cx="5554329" cy="1200329"/>
            <a:chOff x="6240643" y="2119643"/>
            <a:chExt cx="5554329" cy="1200329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A28FAD1-A3F3-DC3A-7174-1BF0A19EE066}"/>
                </a:ext>
              </a:extLst>
            </p:cNvPr>
            <p:cNvSpPr/>
            <p:nvPr/>
          </p:nvSpPr>
          <p:spPr>
            <a:xfrm>
              <a:off x="6242292" y="2603928"/>
              <a:ext cx="5552680" cy="707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DE384D1-BEEC-B307-275D-43760FCCBA74}"/>
                </a:ext>
              </a:extLst>
            </p:cNvPr>
            <p:cNvSpPr txBox="1"/>
            <p:nvPr/>
          </p:nvSpPr>
          <p:spPr>
            <a:xfrm>
              <a:off x="7873711" y="2772971"/>
              <a:ext cx="3439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부서별 효율적인 편리한 기능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77B831-3B7F-E9E8-5F18-7F9B4BFDE735}"/>
                </a:ext>
              </a:extLst>
            </p:cNvPr>
            <p:cNvSpPr txBox="1"/>
            <p:nvPr/>
          </p:nvSpPr>
          <p:spPr>
            <a:xfrm>
              <a:off x="6240643" y="2119643"/>
              <a:ext cx="14012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02</a:t>
              </a:r>
              <a:endParaRPr lang="ko-KR" altLang="en-US" sz="7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E90B6E5-DEAD-88C5-51AC-9A30F9295461}"/>
              </a:ext>
            </a:extLst>
          </p:cNvPr>
          <p:cNvGrpSpPr/>
          <p:nvPr/>
        </p:nvGrpSpPr>
        <p:grpSpPr>
          <a:xfrm>
            <a:off x="6208231" y="4446428"/>
            <a:ext cx="5554329" cy="1200329"/>
            <a:chOff x="6240643" y="3448423"/>
            <a:chExt cx="5554329" cy="1200329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1FD95E5-9B32-AC02-E0C3-C7E222312C9B}"/>
                </a:ext>
              </a:extLst>
            </p:cNvPr>
            <p:cNvSpPr/>
            <p:nvPr/>
          </p:nvSpPr>
          <p:spPr>
            <a:xfrm>
              <a:off x="6242292" y="3930259"/>
              <a:ext cx="5552680" cy="707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639F3A5-4C2B-274B-0887-21052D53DE70}"/>
                </a:ext>
              </a:extLst>
            </p:cNvPr>
            <p:cNvSpPr txBox="1"/>
            <p:nvPr/>
          </p:nvSpPr>
          <p:spPr>
            <a:xfrm>
              <a:off x="7956331" y="4099302"/>
              <a:ext cx="3469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통합적인 병원 업무시스템 개발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186BA5D-42D3-B861-1A3B-D93029EA7E9D}"/>
                </a:ext>
              </a:extLst>
            </p:cNvPr>
            <p:cNvSpPr txBox="1"/>
            <p:nvPr/>
          </p:nvSpPr>
          <p:spPr>
            <a:xfrm>
              <a:off x="6240643" y="3448423"/>
              <a:ext cx="14012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03</a:t>
              </a:r>
              <a:endParaRPr lang="ko-KR" altLang="en-US" sz="7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6491CD29-A62A-B660-716D-BBBC84286E19}"/>
              </a:ext>
            </a:extLst>
          </p:cNvPr>
          <p:cNvSpPr txBox="1"/>
          <p:nvPr/>
        </p:nvSpPr>
        <p:spPr>
          <a:xfrm>
            <a:off x="10355779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목표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17638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356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01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16B481-4DAC-604B-5126-25686FDF7CE5}"/>
              </a:ext>
            </a:extLst>
          </p:cNvPr>
          <p:cNvSpPr/>
          <p:nvPr/>
        </p:nvSpPr>
        <p:spPr>
          <a:xfrm>
            <a:off x="318000" y="3831467"/>
            <a:ext cx="2096658" cy="2150771"/>
          </a:xfrm>
          <a:prstGeom prst="rect">
            <a:avLst/>
          </a:prstGeom>
          <a:solidFill>
            <a:srgbClr val="FFFFFF"/>
          </a:solidFill>
          <a:ln>
            <a:solidFill>
              <a:srgbClr val="F4F9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환자 접수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수납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예약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거래처 관리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비품 관리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발주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인사 관리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게시판 관리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병원 매출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환자 통계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서류 발급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E25159-29C0-0709-2BF0-735A0811FCFC}"/>
              </a:ext>
            </a:extLst>
          </p:cNvPr>
          <p:cNvSpPr/>
          <p:nvPr/>
        </p:nvSpPr>
        <p:spPr>
          <a:xfrm>
            <a:off x="2655168" y="3831469"/>
            <a:ext cx="2096659" cy="2150771"/>
          </a:xfrm>
          <a:prstGeom prst="rect">
            <a:avLst/>
          </a:prstGeom>
          <a:solidFill>
            <a:srgbClr val="FFFFFF"/>
          </a:solidFill>
          <a:ln>
            <a:solidFill>
              <a:srgbClr val="F4F9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환자 진료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    (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진단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처방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오더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그룹 오더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진료 확인서 작성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0885F0-774E-0A57-A8B4-B66D49127F2D}"/>
              </a:ext>
            </a:extLst>
          </p:cNvPr>
          <p:cNvSpPr/>
          <p:nvPr/>
        </p:nvSpPr>
        <p:spPr>
          <a:xfrm>
            <a:off x="4992337" y="3840251"/>
            <a:ext cx="2096658" cy="2141987"/>
          </a:xfrm>
          <a:prstGeom prst="rect">
            <a:avLst/>
          </a:prstGeom>
          <a:solidFill>
            <a:srgbClr val="FFFFFF"/>
          </a:solidFill>
          <a:ln>
            <a:solidFill>
              <a:srgbClr val="F4F9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병동 관리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약품 관리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발주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수술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160826-179B-6E40-38D2-BDB8DF0C0D6D}"/>
              </a:ext>
            </a:extLst>
          </p:cNvPr>
          <p:cNvSpPr/>
          <p:nvPr/>
        </p:nvSpPr>
        <p:spPr>
          <a:xfrm>
            <a:off x="7329507" y="3831467"/>
            <a:ext cx="2096658" cy="2141987"/>
          </a:xfrm>
          <a:prstGeom prst="rect">
            <a:avLst/>
          </a:prstGeom>
          <a:solidFill>
            <a:srgbClr val="FFFFFF"/>
          </a:solidFill>
          <a:ln>
            <a:solidFill>
              <a:srgbClr val="F4F9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물리치료실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도수치료실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치료기구 관리 업무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240841-8A70-9008-330B-A651AD1A3C39}"/>
              </a:ext>
            </a:extLst>
          </p:cNvPr>
          <p:cNvSpPr/>
          <p:nvPr/>
        </p:nvSpPr>
        <p:spPr>
          <a:xfrm>
            <a:off x="9666675" y="3831467"/>
            <a:ext cx="2096658" cy="2154866"/>
          </a:xfrm>
          <a:prstGeom prst="rect">
            <a:avLst/>
          </a:prstGeom>
          <a:solidFill>
            <a:srgbClr val="FFFFFF"/>
          </a:solidFill>
          <a:ln>
            <a:solidFill>
              <a:srgbClr val="F4F9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촬영 업무</a:t>
            </a:r>
            <a:b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</a:b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( X-ray / MRI 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영상 자료 관리 업무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13" name="그림 12" descr="사람, 벽, 의류, 실내이(가) 표시된 사진&#10;&#10;자동 생성된 설명">
            <a:extLst>
              <a:ext uri="{FF2B5EF4-FFF2-40B4-BE49-F238E27FC236}">
                <a16:creationId xmlns:a16="http://schemas.microsoft.com/office/drawing/2014/main" id="{0B9607E8-BABC-4A0E-1AE4-D78EB419C2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r="8039" b="10494"/>
          <a:stretch/>
        </p:blipFill>
        <p:spPr>
          <a:xfrm>
            <a:off x="2655167" y="2007867"/>
            <a:ext cx="2096659" cy="1553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7FB341-BCCD-C7AB-DC5D-4FAD675BBEC4}"/>
              </a:ext>
            </a:extLst>
          </p:cNvPr>
          <p:cNvSpPr txBox="1"/>
          <p:nvPr/>
        </p:nvSpPr>
        <p:spPr>
          <a:xfrm>
            <a:off x="970122" y="1357482"/>
            <a:ext cx="79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원무과</a:t>
            </a:r>
          </a:p>
        </p:txBody>
      </p:sp>
      <p:pic>
        <p:nvPicPr>
          <p:cNvPr id="20" name="그림 19" descr="사람, 의류, 실내, 인간의 얼굴이(가) 표시된 사진&#10;&#10;자동 생성된 설명">
            <a:extLst>
              <a:ext uri="{FF2B5EF4-FFF2-40B4-BE49-F238E27FC236}">
                <a16:creationId xmlns:a16="http://schemas.microsoft.com/office/drawing/2014/main" id="{C70700B0-3D6D-350A-9438-90FDFDF452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507" y="2040794"/>
            <a:ext cx="2099785" cy="1520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 descr="엑스레이 필름, 사람, 의료, 방사선과이(가) 표시된 사진&#10;&#10;자동 생성된 설명">
            <a:extLst>
              <a:ext uri="{FF2B5EF4-FFF2-40B4-BE49-F238E27FC236}">
                <a16:creationId xmlns:a16="http://schemas.microsoft.com/office/drawing/2014/main" id="{9B2EDF9D-B21F-9086-10D5-B894D833E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75" y="2040794"/>
            <a:ext cx="2096658" cy="1532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천장, 실내, 벽, 인테리어 디자인이(가) 표시된 사진&#10;&#10;자동 생성된 설명">
            <a:extLst>
              <a:ext uri="{FF2B5EF4-FFF2-40B4-BE49-F238E27FC236}">
                <a16:creationId xmlns:a16="http://schemas.microsoft.com/office/drawing/2014/main" id="{C7CC8831-BA84-D81E-13AC-F703CE1F31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t="15881" r="4170" b="13521"/>
          <a:stretch/>
        </p:blipFill>
        <p:spPr>
          <a:xfrm>
            <a:off x="362683" y="2003711"/>
            <a:ext cx="2051975" cy="1569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실내, 벽, 침대, 의료 장비이(가) 표시된 사진&#10;&#10;자동 생성된 설명">
            <a:extLst>
              <a:ext uri="{FF2B5EF4-FFF2-40B4-BE49-F238E27FC236}">
                <a16:creationId xmlns:a16="http://schemas.microsoft.com/office/drawing/2014/main" id="{57CC9331-EA62-557E-02B1-B17D7BE1014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2" t="17539" b="11643"/>
          <a:stretch/>
        </p:blipFill>
        <p:spPr>
          <a:xfrm>
            <a:off x="4989210" y="2040794"/>
            <a:ext cx="2096658" cy="1520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45B46E-30B3-D7AB-7CBC-30D7F9BCE186}"/>
              </a:ext>
            </a:extLst>
          </p:cNvPr>
          <p:cNvSpPr txBox="1"/>
          <p:nvPr/>
        </p:nvSpPr>
        <p:spPr>
          <a:xfrm>
            <a:off x="10355779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요구사항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4CA64D2-EF95-030B-A62C-4D4CE321F7F4}"/>
              </a:ext>
            </a:extLst>
          </p:cNvPr>
          <p:cNvGrpSpPr/>
          <p:nvPr/>
        </p:nvGrpSpPr>
        <p:grpSpPr>
          <a:xfrm>
            <a:off x="416120" y="1371230"/>
            <a:ext cx="1942268" cy="482992"/>
            <a:chOff x="465216" y="1313279"/>
            <a:chExt cx="1942268" cy="48299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2538968-42F7-EC2B-B89D-477EDB8CA0E2}"/>
                </a:ext>
              </a:extLst>
            </p:cNvPr>
            <p:cNvSpPr/>
            <p:nvPr/>
          </p:nvSpPr>
          <p:spPr>
            <a:xfrm>
              <a:off x="465216" y="1313279"/>
              <a:ext cx="1942268" cy="48299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91924A-C172-EFE3-BB43-A0D96A6E62E2}"/>
                </a:ext>
              </a:extLst>
            </p:cNvPr>
            <p:cNvSpPr txBox="1"/>
            <p:nvPr/>
          </p:nvSpPr>
          <p:spPr>
            <a:xfrm>
              <a:off x="1022416" y="1354720"/>
              <a:ext cx="942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원무과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AB0F9C-9E7B-523A-A4B8-4B81E5808B32}"/>
              </a:ext>
            </a:extLst>
          </p:cNvPr>
          <p:cNvGrpSpPr/>
          <p:nvPr/>
        </p:nvGrpSpPr>
        <p:grpSpPr>
          <a:xfrm>
            <a:off x="2732361" y="1382503"/>
            <a:ext cx="1942268" cy="482992"/>
            <a:chOff x="465216" y="1313279"/>
            <a:chExt cx="1942268" cy="48299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D6088E8-A034-E6BE-F6AC-B83362690A97}"/>
                </a:ext>
              </a:extLst>
            </p:cNvPr>
            <p:cNvSpPr/>
            <p:nvPr/>
          </p:nvSpPr>
          <p:spPr>
            <a:xfrm>
              <a:off x="465216" y="1313279"/>
              <a:ext cx="1942268" cy="48299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3E0DBC-8665-63EF-D7AC-7E4984778B82}"/>
                </a:ext>
              </a:extLst>
            </p:cNvPr>
            <p:cNvSpPr txBox="1"/>
            <p:nvPr/>
          </p:nvSpPr>
          <p:spPr>
            <a:xfrm>
              <a:off x="1112601" y="1354720"/>
              <a:ext cx="705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의사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AC7DC1E-FC47-A6B9-BEDE-25D3CB275372}"/>
              </a:ext>
            </a:extLst>
          </p:cNvPr>
          <p:cNvGrpSpPr/>
          <p:nvPr/>
        </p:nvGrpSpPr>
        <p:grpSpPr>
          <a:xfrm>
            <a:off x="5066405" y="1369586"/>
            <a:ext cx="1942268" cy="482992"/>
            <a:chOff x="465216" y="1313279"/>
            <a:chExt cx="1942268" cy="48299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14A9BC-40B9-3824-FE40-F3FEA6318148}"/>
                </a:ext>
              </a:extLst>
            </p:cNvPr>
            <p:cNvSpPr/>
            <p:nvPr/>
          </p:nvSpPr>
          <p:spPr>
            <a:xfrm>
              <a:off x="465216" y="1313279"/>
              <a:ext cx="1942268" cy="48299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F429FE-8987-1C26-47D4-578F7A9EA331}"/>
                </a:ext>
              </a:extLst>
            </p:cNvPr>
            <p:cNvSpPr txBox="1"/>
            <p:nvPr/>
          </p:nvSpPr>
          <p:spPr>
            <a:xfrm>
              <a:off x="1022416" y="1354720"/>
              <a:ext cx="942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간호사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4AD4259-31C3-4BB3-9615-FF151B2F502F}"/>
              </a:ext>
            </a:extLst>
          </p:cNvPr>
          <p:cNvGrpSpPr/>
          <p:nvPr/>
        </p:nvGrpSpPr>
        <p:grpSpPr>
          <a:xfrm>
            <a:off x="7406701" y="1382503"/>
            <a:ext cx="1942268" cy="482992"/>
            <a:chOff x="465216" y="1313279"/>
            <a:chExt cx="1942268" cy="48299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4D05EFE-2A78-3D0D-898D-EDF86124D9AC}"/>
                </a:ext>
              </a:extLst>
            </p:cNvPr>
            <p:cNvSpPr/>
            <p:nvPr/>
          </p:nvSpPr>
          <p:spPr>
            <a:xfrm>
              <a:off x="465216" y="1313279"/>
              <a:ext cx="1942268" cy="48299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6741E7-8150-8C3D-8E20-18A60EA45F4D}"/>
                </a:ext>
              </a:extLst>
            </p:cNvPr>
            <p:cNvSpPr txBox="1"/>
            <p:nvPr/>
          </p:nvSpPr>
          <p:spPr>
            <a:xfrm>
              <a:off x="812023" y="1354720"/>
              <a:ext cx="1345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물리치료사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8F53912-3DF2-F666-E9AB-D7FE06C83598}"/>
              </a:ext>
            </a:extLst>
          </p:cNvPr>
          <p:cNvGrpSpPr/>
          <p:nvPr/>
        </p:nvGrpSpPr>
        <p:grpSpPr>
          <a:xfrm>
            <a:off x="9743869" y="1364068"/>
            <a:ext cx="1942268" cy="482992"/>
            <a:chOff x="465216" y="1313279"/>
            <a:chExt cx="1942268" cy="48299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7F7034D-6535-D682-3D98-E46441E5E5AF}"/>
                </a:ext>
              </a:extLst>
            </p:cNvPr>
            <p:cNvSpPr/>
            <p:nvPr/>
          </p:nvSpPr>
          <p:spPr>
            <a:xfrm>
              <a:off x="465216" y="1313279"/>
              <a:ext cx="1942268" cy="48299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A1ADC0-95ED-801A-31BA-5ACBD0BDB5C1}"/>
                </a:ext>
              </a:extLst>
            </p:cNvPr>
            <p:cNvSpPr txBox="1"/>
            <p:nvPr/>
          </p:nvSpPr>
          <p:spPr>
            <a:xfrm>
              <a:off x="761337" y="1354720"/>
              <a:ext cx="14408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영상촬영사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4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356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01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개요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CE33C2-DFFE-705A-A004-7271E3E9C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048272"/>
              </p:ext>
            </p:extLst>
          </p:nvPr>
        </p:nvGraphicFramePr>
        <p:xfrm>
          <a:off x="742602" y="1635961"/>
          <a:ext cx="4647192" cy="277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203">
                  <a:extLst>
                    <a:ext uri="{9D8B030D-6E8A-4147-A177-3AD203B41FA5}">
                      <a16:colId xmlns:a16="http://schemas.microsoft.com/office/drawing/2014/main" val="3501288632"/>
                    </a:ext>
                  </a:extLst>
                </a:gridCol>
                <a:gridCol w="2072368">
                  <a:extLst>
                    <a:ext uri="{9D8B030D-6E8A-4147-A177-3AD203B41FA5}">
                      <a16:colId xmlns:a16="http://schemas.microsoft.com/office/drawing/2014/main" val="1364468462"/>
                    </a:ext>
                  </a:extLst>
                </a:gridCol>
                <a:gridCol w="987621">
                  <a:extLst>
                    <a:ext uri="{9D8B030D-6E8A-4147-A177-3AD203B41FA5}">
                      <a16:colId xmlns:a16="http://schemas.microsoft.com/office/drawing/2014/main" val="4059133133"/>
                    </a:ext>
                  </a:extLst>
                </a:gridCol>
              </a:tblGrid>
              <a:tr h="347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툴명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버전</a:t>
                      </a:r>
                      <a:endParaRPr lang="en-US" altLang="ko-KR" sz="120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78149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IDE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전자정부프레임워크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egov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4.0</a:t>
                      </a:r>
                      <a:endParaRPr lang="ko-KR" altLang="en-US" sz="120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37911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DB </a:t>
                      </a:r>
                      <a:r>
                        <a:rPr lang="ko-KR" alt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관리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Sql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developer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17.4.1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209934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프로젝트 </a:t>
                      </a:r>
                      <a:r>
                        <a:rPr lang="ko-KR" altLang="en-US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빌드관리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Maven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3.11.0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471932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프로젝트 관리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Redmine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779623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UML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모델링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StarUML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5.0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882734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데이터 모델링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erd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cloud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형상관리도구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SVN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4.0.5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D561843-2691-E471-3626-61717BA2B56B}"/>
              </a:ext>
            </a:extLst>
          </p:cNvPr>
          <p:cNvSpPr txBox="1"/>
          <p:nvPr/>
        </p:nvSpPr>
        <p:spPr>
          <a:xfrm>
            <a:off x="763994" y="1291942"/>
            <a:ext cx="1251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30AAC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Tool</a:t>
            </a:r>
            <a:endParaRPr lang="ko-KR" altLang="en-US" sz="1600" b="1" dirty="0">
              <a:solidFill>
                <a:srgbClr val="30AAC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1890728-7674-432F-8BE3-A060AABF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554351"/>
              </p:ext>
            </p:extLst>
          </p:nvPr>
        </p:nvGraphicFramePr>
        <p:xfrm>
          <a:off x="763994" y="5237241"/>
          <a:ext cx="4627474" cy="822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649">
                  <a:extLst>
                    <a:ext uri="{9D8B030D-6E8A-4147-A177-3AD203B41FA5}">
                      <a16:colId xmlns:a16="http://schemas.microsoft.com/office/drawing/2014/main" val="3501288632"/>
                    </a:ext>
                  </a:extLst>
                </a:gridCol>
                <a:gridCol w="2294825">
                  <a:extLst>
                    <a:ext uri="{9D8B030D-6E8A-4147-A177-3AD203B41FA5}">
                      <a16:colId xmlns:a16="http://schemas.microsoft.com/office/drawing/2014/main" val="4059133133"/>
                    </a:ext>
                  </a:extLst>
                </a:gridCol>
              </a:tblGrid>
              <a:tr h="4110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버전</a:t>
                      </a:r>
                      <a:endParaRPr lang="en-US" altLang="ko-KR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78149"/>
                  </a:ext>
                </a:extLst>
              </a:tr>
              <a:tr h="411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Tomcat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8.5.37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3791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544FE17-F05A-BFA3-AE43-05DB1832D65D}"/>
              </a:ext>
            </a:extLst>
          </p:cNvPr>
          <p:cNvSpPr txBox="1"/>
          <p:nvPr/>
        </p:nvSpPr>
        <p:spPr>
          <a:xfrm>
            <a:off x="763996" y="4898687"/>
            <a:ext cx="1182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30AAC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Server</a:t>
            </a:r>
            <a:endParaRPr lang="ko-KR" altLang="en-US" sz="1600" b="1" dirty="0">
              <a:solidFill>
                <a:srgbClr val="30AAC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7F0D7A-FA82-31C7-FBD2-0FFF1D437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35649"/>
              </p:ext>
            </p:extLst>
          </p:nvPr>
        </p:nvGraphicFramePr>
        <p:xfrm>
          <a:off x="6815085" y="1644033"/>
          <a:ext cx="4602038" cy="1723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215">
                  <a:extLst>
                    <a:ext uri="{9D8B030D-6E8A-4147-A177-3AD203B41FA5}">
                      <a16:colId xmlns:a16="http://schemas.microsoft.com/office/drawing/2014/main" val="3501288632"/>
                    </a:ext>
                  </a:extLst>
                </a:gridCol>
                <a:gridCol w="2299823">
                  <a:extLst>
                    <a:ext uri="{9D8B030D-6E8A-4147-A177-3AD203B41FA5}">
                      <a16:colId xmlns:a16="http://schemas.microsoft.com/office/drawing/2014/main" val="4059133133"/>
                    </a:ext>
                  </a:extLst>
                </a:gridCol>
              </a:tblGrid>
              <a:tr h="430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버전</a:t>
                      </a:r>
                      <a:endParaRPr lang="en-US" altLang="ko-KR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78149"/>
                  </a:ext>
                </a:extLst>
              </a:tr>
              <a:tr h="430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Java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jdk1.8.0_202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37911"/>
                  </a:ext>
                </a:extLst>
              </a:tr>
              <a:tr h="430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html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209934"/>
                  </a:ext>
                </a:extLst>
              </a:tr>
              <a:tr h="430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jsp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2.3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3666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A60DDE-96C2-8DB3-47B9-6D8C12BD96D3}"/>
              </a:ext>
            </a:extLst>
          </p:cNvPr>
          <p:cNvSpPr txBox="1"/>
          <p:nvPr/>
        </p:nvSpPr>
        <p:spPr>
          <a:xfrm>
            <a:off x="6828165" y="1291942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30AAC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Language</a:t>
            </a:r>
            <a:endParaRPr lang="ko-KR" altLang="en-US" sz="1600" b="1" dirty="0">
              <a:solidFill>
                <a:srgbClr val="30AAC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6F7B3DF-F467-141E-59A8-54599D123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823459"/>
              </p:ext>
            </p:extLst>
          </p:nvPr>
        </p:nvGraphicFramePr>
        <p:xfrm>
          <a:off x="6828165" y="4043980"/>
          <a:ext cx="4588957" cy="711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233">
                  <a:extLst>
                    <a:ext uri="{9D8B030D-6E8A-4147-A177-3AD203B41FA5}">
                      <a16:colId xmlns:a16="http://schemas.microsoft.com/office/drawing/2014/main" val="3501288632"/>
                    </a:ext>
                  </a:extLst>
                </a:gridCol>
                <a:gridCol w="2275724">
                  <a:extLst>
                    <a:ext uri="{9D8B030D-6E8A-4147-A177-3AD203B41FA5}">
                      <a16:colId xmlns:a16="http://schemas.microsoft.com/office/drawing/2014/main" val="4059133133"/>
                    </a:ext>
                  </a:extLst>
                </a:gridCol>
              </a:tblGrid>
              <a:tr h="355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버전</a:t>
                      </a:r>
                      <a:endParaRPr lang="en-US" altLang="ko-KR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78149"/>
                  </a:ext>
                </a:extLst>
              </a:tr>
              <a:tr h="3557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Oracle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11g XE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37911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FF5A9E4E-2084-B9C9-05B1-D3554327ECD3}"/>
              </a:ext>
            </a:extLst>
          </p:cNvPr>
          <p:cNvSpPr txBox="1"/>
          <p:nvPr/>
        </p:nvSpPr>
        <p:spPr>
          <a:xfrm>
            <a:off x="6828165" y="3705427"/>
            <a:ext cx="847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30AAC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DB</a:t>
            </a:r>
            <a:endParaRPr lang="ko-KR" altLang="en-US" sz="1600" b="1" dirty="0">
              <a:solidFill>
                <a:srgbClr val="30AAC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8502044-C3FC-748E-00C9-8C124C576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85821"/>
              </p:ext>
            </p:extLst>
          </p:nvPr>
        </p:nvGraphicFramePr>
        <p:xfrm>
          <a:off x="6847885" y="5401403"/>
          <a:ext cx="4582319" cy="62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87">
                  <a:extLst>
                    <a:ext uri="{9D8B030D-6E8A-4147-A177-3AD203B41FA5}">
                      <a16:colId xmlns:a16="http://schemas.microsoft.com/office/drawing/2014/main" val="3501288632"/>
                    </a:ext>
                  </a:extLst>
                </a:gridCol>
                <a:gridCol w="2272432">
                  <a:extLst>
                    <a:ext uri="{9D8B030D-6E8A-4147-A177-3AD203B41FA5}">
                      <a16:colId xmlns:a16="http://schemas.microsoft.com/office/drawing/2014/main" val="4059133133"/>
                    </a:ext>
                  </a:extLst>
                </a:gridCol>
              </a:tblGrid>
              <a:tr h="313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버전</a:t>
                      </a:r>
                      <a:endParaRPr lang="en-US" altLang="ko-KR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78149"/>
                  </a:ext>
                </a:extLst>
              </a:tr>
              <a:tr h="313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Spring-</a:t>
                      </a:r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orm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Mybatis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3.5.13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3791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C6372ED-C81C-A5DA-AC23-3037D5C02189}"/>
              </a:ext>
            </a:extLst>
          </p:cNvPr>
          <p:cNvSpPr txBox="1"/>
          <p:nvPr/>
        </p:nvSpPr>
        <p:spPr>
          <a:xfrm>
            <a:off x="6821926" y="5067623"/>
            <a:ext cx="1015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30AAC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ORM</a:t>
            </a:r>
            <a:endParaRPr lang="ko-KR" altLang="en-US" sz="1600" b="1" dirty="0">
              <a:solidFill>
                <a:srgbClr val="30AAC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D8F0AB-C014-1E74-8E46-3C6ACF5DB824}"/>
              </a:ext>
            </a:extLst>
          </p:cNvPr>
          <p:cNvSpPr txBox="1"/>
          <p:nvPr/>
        </p:nvSpPr>
        <p:spPr>
          <a:xfrm>
            <a:off x="10355779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228985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4FC3-75DA-9283-BD7D-CC6D863C603B}"/>
              </a:ext>
            </a:extLst>
          </p:cNvPr>
          <p:cNvSpPr/>
          <p:nvPr/>
        </p:nvSpPr>
        <p:spPr>
          <a:xfrm>
            <a:off x="0" y="0"/>
            <a:ext cx="12192000" cy="9501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87390C-3647-B745-84BB-0111CEBFA7DA}"/>
              </a:ext>
            </a:extLst>
          </p:cNvPr>
          <p:cNvSpPr txBox="1"/>
          <p:nvPr/>
        </p:nvSpPr>
        <p:spPr>
          <a:xfrm>
            <a:off x="180021" y="170335"/>
            <a:ext cx="356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01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프로젝트 개요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F4C1F7-6663-FEA5-CF05-44E24F3A2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0702"/>
              </p:ext>
            </p:extLst>
          </p:nvPr>
        </p:nvGraphicFramePr>
        <p:xfrm>
          <a:off x="703974" y="1476941"/>
          <a:ext cx="4679395" cy="282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45">
                  <a:extLst>
                    <a:ext uri="{9D8B030D-6E8A-4147-A177-3AD203B41FA5}">
                      <a16:colId xmlns:a16="http://schemas.microsoft.com/office/drawing/2014/main" val="3501288632"/>
                    </a:ext>
                  </a:extLst>
                </a:gridCol>
                <a:gridCol w="2362950">
                  <a:extLst>
                    <a:ext uri="{9D8B030D-6E8A-4147-A177-3AD203B41FA5}">
                      <a16:colId xmlns:a16="http://schemas.microsoft.com/office/drawing/2014/main" val="4059133133"/>
                    </a:ext>
                  </a:extLst>
                </a:gridCol>
              </a:tblGrid>
              <a:tr h="403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버전</a:t>
                      </a:r>
                      <a:endParaRPr lang="en-US" altLang="ko-KR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78149"/>
                  </a:ext>
                </a:extLst>
              </a:tr>
              <a:tr h="403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Spring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5.3.6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37911"/>
                  </a:ext>
                </a:extLst>
              </a:tr>
              <a:tr h="403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Spring-</a:t>
                      </a:r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securtiy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5.3.6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lombok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1.18.26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Hibernate-validator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6.2.5.Final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Logging.log4j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2.20.0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slf4j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1.7.25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8336B3C-EB86-5EC1-E117-8312D8F80E5D}"/>
              </a:ext>
            </a:extLst>
          </p:cNvPr>
          <p:cNvSpPr txBox="1"/>
          <p:nvPr/>
        </p:nvSpPr>
        <p:spPr>
          <a:xfrm>
            <a:off x="703973" y="1136831"/>
            <a:ext cx="17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30AAC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Framework</a:t>
            </a:r>
            <a:endParaRPr lang="ko-KR" altLang="en-US" sz="1600" b="1" dirty="0">
              <a:solidFill>
                <a:srgbClr val="30AAC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BFA651D-3BAE-433D-72D0-71A455F9F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134894"/>
              </p:ext>
            </p:extLst>
          </p:nvPr>
        </p:nvGraphicFramePr>
        <p:xfrm>
          <a:off x="6602474" y="3573831"/>
          <a:ext cx="4679394" cy="2993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821">
                  <a:extLst>
                    <a:ext uri="{9D8B030D-6E8A-4147-A177-3AD203B41FA5}">
                      <a16:colId xmlns:a16="http://schemas.microsoft.com/office/drawing/2014/main" val="3501288632"/>
                    </a:ext>
                  </a:extLst>
                </a:gridCol>
                <a:gridCol w="2320573">
                  <a:extLst>
                    <a:ext uri="{9D8B030D-6E8A-4147-A177-3AD203B41FA5}">
                      <a16:colId xmlns:a16="http://schemas.microsoft.com/office/drawing/2014/main" val="4059133133"/>
                    </a:ext>
                  </a:extLst>
                </a:gridCol>
              </a:tblGrid>
              <a:tr h="3325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사용</a:t>
                      </a:r>
                      <a:endParaRPr lang="en-US" altLang="ko-KR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78149"/>
                  </a:ext>
                </a:extLst>
              </a:tr>
              <a:tr h="332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Chart.js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통계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209934"/>
                  </a:ext>
                </a:extLst>
              </a:tr>
              <a:tr h="332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FullCalendar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입원 예약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216643"/>
                  </a:ext>
                </a:extLst>
              </a:tr>
              <a:tr h="332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apachePOI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진단서 및 수납 내역 발급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345344"/>
                  </a:ext>
                </a:extLst>
              </a:tr>
              <a:tr h="332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PDF.js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발주서 발급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050640"/>
                  </a:ext>
                </a:extLst>
              </a:tr>
              <a:tr h="332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gridstack.js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화면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UI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091338"/>
                  </a:ext>
                </a:extLst>
              </a:tr>
              <a:tr h="332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CK Editor 4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게시글 작성 에디터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933213"/>
                  </a:ext>
                </a:extLst>
              </a:tr>
              <a:tr h="332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Moment.js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물리치료 진행 시간계산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26195"/>
                  </a:ext>
                </a:extLst>
              </a:tr>
              <a:tr h="332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barcode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js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환자인식표 바코드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28455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B82A643-1684-56A3-E720-543040B2A64E}"/>
              </a:ext>
            </a:extLst>
          </p:cNvPr>
          <p:cNvSpPr txBox="1"/>
          <p:nvPr/>
        </p:nvSpPr>
        <p:spPr>
          <a:xfrm>
            <a:off x="6615555" y="3233881"/>
            <a:ext cx="2251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30AAC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라이브러리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C2249FB-88C9-FA6D-1AE6-3A96CE73B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134757"/>
              </p:ext>
            </p:extLst>
          </p:nvPr>
        </p:nvGraphicFramePr>
        <p:xfrm>
          <a:off x="6602473" y="1475315"/>
          <a:ext cx="4679395" cy="1686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45">
                  <a:extLst>
                    <a:ext uri="{9D8B030D-6E8A-4147-A177-3AD203B41FA5}">
                      <a16:colId xmlns:a16="http://schemas.microsoft.com/office/drawing/2014/main" val="3501288632"/>
                    </a:ext>
                  </a:extLst>
                </a:gridCol>
                <a:gridCol w="2362950">
                  <a:extLst>
                    <a:ext uri="{9D8B030D-6E8A-4147-A177-3AD203B41FA5}">
                      <a16:colId xmlns:a16="http://schemas.microsoft.com/office/drawing/2014/main" val="4059133133"/>
                    </a:ext>
                  </a:extLst>
                </a:gridCol>
              </a:tblGrid>
              <a:tr h="403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비고</a:t>
                      </a:r>
                      <a:endParaRPr lang="en-US" altLang="ko-KR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78149"/>
                  </a:ext>
                </a:extLst>
              </a:tr>
              <a:tr h="501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공공데이터포털</a:t>
                      </a:r>
                      <a:endParaRPr lang="en-US" altLang="ko-KR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ajax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비동기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요청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상병코드 </a:t>
                      </a:r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api</a:t>
                      </a:r>
                      <a:endParaRPr lang="en-US" altLang="ko-KR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e</a:t>
                      </a:r>
                      <a:r>
                        <a:rPr lang="ko-KR" altLang="en-US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약은요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api</a:t>
                      </a:r>
                      <a:endParaRPr lang="en-US" altLang="ko-KR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약가 마스터 </a:t>
                      </a:r>
                      <a:r>
                        <a:rPr lang="en-US" altLang="ko-KR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api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37911"/>
                  </a:ext>
                </a:extLst>
              </a:tr>
              <a:tr h="403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다음 우편번호 검색</a:t>
                      </a: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94655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847EB53-4B2A-A4C2-6D89-8397CC2EAB1F}"/>
              </a:ext>
            </a:extLst>
          </p:cNvPr>
          <p:cNvSpPr txBox="1"/>
          <p:nvPr/>
        </p:nvSpPr>
        <p:spPr>
          <a:xfrm>
            <a:off x="6615554" y="1136761"/>
            <a:ext cx="2251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30AAC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API</a:t>
            </a:r>
            <a:endParaRPr lang="ko-KR" altLang="en-US" sz="1600" b="1" dirty="0">
              <a:solidFill>
                <a:srgbClr val="30AAC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8E4B64-9219-BE96-99C1-465354B4266F}"/>
              </a:ext>
            </a:extLst>
          </p:cNvPr>
          <p:cNvSpPr txBox="1"/>
          <p:nvPr/>
        </p:nvSpPr>
        <p:spPr>
          <a:xfrm>
            <a:off x="10355779" y="467786"/>
            <a:ext cx="236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개발환경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C2249FB-88C9-FA6D-1AE6-3A96CE73B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80125"/>
              </p:ext>
            </p:extLst>
          </p:nvPr>
        </p:nvGraphicFramePr>
        <p:xfrm>
          <a:off x="703973" y="5103316"/>
          <a:ext cx="4679395" cy="80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45">
                  <a:extLst>
                    <a:ext uri="{9D8B030D-6E8A-4147-A177-3AD203B41FA5}">
                      <a16:colId xmlns:a16="http://schemas.microsoft.com/office/drawing/2014/main" val="3501288632"/>
                    </a:ext>
                  </a:extLst>
                </a:gridCol>
                <a:gridCol w="2362950">
                  <a:extLst>
                    <a:ext uri="{9D8B030D-6E8A-4147-A177-3AD203B41FA5}">
                      <a16:colId xmlns:a16="http://schemas.microsoft.com/office/drawing/2014/main" val="4059133133"/>
                    </a:ext>
                  </a:extLst>
                </a:gridCol>
              </a:tblGrid>
              <a:tr h="403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비고</a:t>
                      </a:r>
                      <a:endParaRPr lang="en-US" altLang="ko-KR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78149"/>
                  </a:ext>
                </a:extLst>
              </a:tr>
              <a:tr h="403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Bootstrap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LINE Seed Sans KR Regular" panose="020B0603020203020204" pitchFamily="50" charset="-127"/>
                          <a:ea typeface="LINE Seed Sans KR Regular" panose="020B0603020203020204" pitchFamily="50" charset="-127"/>
                          <a:cs typeface="LINE Seed Sans KR Regular" panose="020B0603020203020204" pitchFamily="50" charset="-127"/>
                        </a:rPr>
                        <a:t>5.2.3</a:t>
                      </a:r>
                      <a:endParaRPr lang="ko-KR" alt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LINE Seed Sans KR Regular" panose="020B0603020203020204" pitchFamily="50" charset="-127"/>
                        <a:ea typeface="LINE Seed Sans KR Regular" panose="020B0603020203020204" pitchFamily="50" charset="-127"/>
                        <a:cs typeface="LINE Seed Sans KR Regular" panose="020B0603020203020204" pitchFamily="50" charset="-127"/>
                      </a:endParaRPr>
                    </a:p>
                  </a:txBody>
                  <a:tcPr anchor="ctr">
                    <a:solidFill>
                      <a:srgbClr val="F4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73791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847EB53-4B2A-A4C2-6D89-8397CC2EAB1F}"/>
              </a:ext>
            </a:extLst>
          </p:cNvPr>
          <p:cNvSpPr txBox="1"/>
          <p:nvPr/>
        </p:nvSpPr>
        <p:spPr>
          <a:xfrm>
            <a:off x="717054" y="4764762"/>
            <a:ext cx="2251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30AAC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UI </a:t>
            </a:r>
            <a:r>
              <a:rPr lang="ko-KR" altLang="en-US" sz="1600" b="1" dirty="0">
                <a:solidFill>
                  <a:srgbClr val="30AAC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4749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1074</Words>
  <Application>Microsoft Office PowerPoint</Application>
  <PresentationFormat>와이드스크린</PresentationFormat>
  <Paragraphs>456</Paragraphs>
  <Slides>27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8" baseType="lpstr">
      <vt:lpstr>Congenial SemiBold</vt:lpstr>
      <vt:lpstr>나눔손글씨 미니 손글씨</vt:lpstr>
      <vt:lpstr>LINE Seed Sans KR Bold</vt:lpstr>
      <vt:lpstr>Britannic Bold</vt:lpstr>
      <vt:lpstr>둥근모꼴</vt:lpstr>
      <vt:lpstr>맑은 고딕</vt:lpstr>
      <vt:lpstr>Arial</vt:lpstr>
      <vt:lpstr>김제시체L</vt:lpstr>
      <vt:lpstr>LINE Seed Sans KR Regular</vt:lpstr>
      <vt:lpstr>밀양영남루체</vt:lpstr>
      <vt:lpstr>LINE Seed Sans KR Thin</vt:lpstr>
      <vt:lpstr>LG Smart UI SemiBold</vt:lpstr>
      <vt:lpstr>Tmon몬소리 Black</vt:lpstr>
      <vt:lpstr>한컴 말랑말랑 Regular</vt:lpstr>
      <vt:lpstr>ONE 모바일고딕 Regular</vt:lpstr>
      <vt:lpstr>휴먼범석체</vt:lpstr>
      <vt:lpstr>ONE 모바일고딕 Bold</vt:lpstr>
      <vt:lpstr>한컴 말랑말랑 Bold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지연</dc:creator>
  <cp:lastModifiedBy>김 지연</cp:lastModifiedBy>
  <cp:revision>13</cp:revision>
  <dcterms:created xsi:type="dcterms:W3CDTF">2023-06-05T08:50:00Z</dcterms:created>
  <dcterms:modified xsi:type="dcterms:W3CDTF">2023-06-11T23:24:41Z</dcterms:modified>
</cp:coreProperties>
</file>